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Merriweather Sans Ultra-Bold" panose="020B0604020202020204" charset="-18"/>
      <p:regular r:id="rId20"/>
    </p:embeddedFont>
    <p:embeddedFont>
      <p:font typeface="Inter 1 Bold Italics" panose="020B0604020202020204" charset="0"/>
      <p:regular r:id="rId21"/>
    </p:embeddedFont>
    <p:embeddedFont>
      <p:font typeface="Inter 1 Bold" panose="020B0604020202020204" charset="0"/>
      <p:regular r:id="rId22"/>
    </p:embeddedFont>
    <p:embeddedFont>
      <p:font typeface="Inter 2" panose="020B0604020202020204" charset="0"/>
      <p:regular r:id="rId23"/>
    </p:embeddedFont>
    <p:embeddedFont>
      <p:font typeface="Merriweather Sans Bold" panose="020B0604020202020204" charset="-18"/>
      <p:regular r:id="rId24"/>
    </p:embeddedFont>
    <p:embeddedFont>
      <p:font typeface="Canva Sans" panose="020B0604020202020204" charset="0"/>
      <p:regular r:id="rId25"/>
    </p:embeddedFont>
    <p:embeddedFont>
      <p:font typeface="Inter 1 Italics" panose="020B0604020202020204" charset="0"/>
      <p:regular r:id="rId26"/>
    </p:embeddedFont>
    <p:embeddedFont>
      <p:font typeface="Canva Sans Italics" panose="020B0604020202020204" charset="0"/>
      <p:regular r:id="rId27"/>
    </p:embeddedFont>
    <p:embeddedFont>
      <p:font typeface="Inter 1" panose="020B0604020202020204" charset="0"/>
      <p:regular r:id="rId28"/>
    </p:embeddedFont>
    <p:embeddedFont>
      <p:font typeface="Glacial Indifference Bold" panose="020B0604020202020204" charset="0"/>
      <p:regular r:id="rId29"/>
    </p:embeddedFont>
    <p:embeddedFont>
      <p:font typeface="Canva Sans Bold" panose="020B0604020202020204" charset="0"/>
      <p:regular r:id="rId30"/>
    </p:embeddedFont>
    <p:embeddedFont>
      <p:font typeface="Inter 2 Bol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BM Plex Mono Bold" panose="020B0604020202020204" charset="-18"/>
      <p:regular r:id="rId36"/>
    </p:embeddedFont>
    <p:embeddedFont>
      <p:font typeface="Inter 1 Medium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28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C5107-ABB3-4B6C-8445-37A47DE07F7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2BFBD-A421-438B-9B00-7122C8167D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7115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2BFBD-A421-438B-9B00-7122C8167D4A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539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2.svg"/><Relationship Id="rId7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0.png"/><Relationship Id="rId4" Type="http://schemas.openxmlformats.org/officeDocument/2006/relationships/image" Target="../media/image12.sv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sv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1.png"/><Relationship Id="rId5" Type="http://schemas.openxmlformats.org/officeDocument/2006/relationships/image" Target="../media/image10.png"/><Relationship Id="rId10" Type="http://schemas.openxmlformats.org/officeDocument/2006/relationships/image" Target="../media/image70.png"/><Relationship Id="rId4" Type="http://schemas.openxmlformats.org/officeDocument/2006/relationships/image" Target="../media/image12.sv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7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81.svg"/><Relationship Id="rId7" Type="http://schemas.openxmlformats.org/officeDocument/2006/relationships/image" Target="../media/image23.svg"/><Relationship Id="rId12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9.png"/><Relationship Id="rId5" Type="http://schemas.openxmlformats.org/officeDocument/2006/relationships/image" Target="../media/image6.png"/><Relationship Id="rId10" Type="http://schemas.openxmlformats.org/officeDocument/2006/relationships/image" Target="../media/image78.png"/><Relationship Id="rId4" Type="http://schemas.openxmlformats.org/officeDocument/2006/relationships/image" Target="../media/image10.pn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2.svg"/><Relationship Id="rId7" Type="http://schemas.openxmlformats.org/officeDocument/2006/relationships/image" Target="../media/image8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10.pn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98.svg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5" Type="http://schemas.openxmlformats.org/officeDocument/2006/relationships/image" Target="../media/image6.pn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image" Target="../media/image100.svg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sv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sv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10.png"/><Relationship Id="rId12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sv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23.svg"/><Relationship Id="rId10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6.png"/><Relationship Id="rId5" Type="http://schemas.openxmlformats.org/officeDocument/2006/relationships/image" Target="../media/image12.sv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6182" y="7615076"/>
            <a:ext cx="1730151" cy="1643224"/>
            <a:chOff x="0" y="0"/>
            <a:chExt cx="406400" cy="385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67096" y="7615076"/>
            <a:ext cx="1730151" cy="1643224"/>
            <a:chOff x="0" y="0"/>
            <a:chExt cx="406400" cy="3859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9168" y="7615076"/>
            <a:ext cx="1730151" cy="1643224"/>
            <a:chOff x="0" y="0"/>
            <a:chExt cx="406400" cy="3859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96257" y="2972406"/>
            <a:ext cx="5316195" cy="1311564"/>
            <a:chOff x="0" y="0"/>
            <a:chExt cx="1400150" cy="3454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0150" cy="345432"/>
            </a:xfrm>
            <a:custGeom>
              <a:avLst/>
              <a:gdLst/>
              <a:ahLst/>
              <a:cxnLst/>
              <a:rect l="l" t="t" r="r" b="b"/>
              <a:pathLst>
                <a:path w="1400150" h="345432">
                  <a:moveTo>
                    <a:pt x="203200" y="0"/>
                  </a:moveTo>
                  <a:lnTo>
                    <a:pt x="1400150" y="0"/>
                  </a:lnTo>
                  <a:lnTo>
                    <a:pt x="1196950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196950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448401" y="7615076"/>
            <a:ext cx="7666123" cy="1311564"/>
            <a:chOff x="0" y="0"/>
            <a:chExt cx="2019061" cy="3454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19061" cy="345432"/>
            </a:xfrm>
            <a:custGeom>
              <a:avLst/>
              <a:gdLst/>
              <a:ahLst/>
              <a:cxnLst/>
              <a:rect l="l" t="t" r="r" b="b"/>
              <a:pathLst>
                <a:path w="2019061" h="345432">
                  <a:moveTo>
                    <a:pt x="203200" y="0"/>
                  </a:moveTo>
                  <a:lnTo>
                    <a:pt x="2019061" y="0"/>
                  </a:lnTo>
                  <a:lnTo>
                    <a:pt x="1815861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1815861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3753575">
            <a:off x="5973746" y="973931"/>
            <a:ext cx="4618076" cy="469652"/>
            <a:chOff x="0" y="0"/>
            <a:chExt cx="2076533" cy="2111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76533" cy="211181"/>
            </a:xfrm>
            <a:custGeom>
              <a:avLst/>
              <a:gdLst/>
              <a:ahLst/>
              <a:cxnLst/>
              <a:rect l="l" t="t" r="r" b="b"/>
              <a:pathLst>
                <a:path w="2076533" h="211181">
                  <a:moveTo>
                    <a:pt x="203200" y="0"/>
                  </a:moveTo>
                  <a:lnTo>
                    <a:pt x="2076533" y="0"/>
                  </a:lnTo>
                  <a:lnTo>
                    <a:pt x="1873333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1873333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2894973" y="-2263418"/>
            <a:ext cx="11857923" cy="10471647"/>
            <a:chOff x="0" y="0"/>
            <a:chExt cx="867458" cy="7660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67458" cy="766046"/>
            </a:xfrm>
            <a:custGeom>
              <a:avLst/>
              <a:gdLst/>
              <a:ahLst/>
              <a:cxnLst/>
              <a:rect l="l" t="t" r="r" b="b"/>
              <a:pathLst>
                <a:path w="867458" h="766046">
                  <a:moveTo>
                    <a:pt x="867458" y="383023"/>
                  </a:moveTo>
                  <a:lnTo>
                    <a:pt x="664258" y="766046"/>
                  </a:lnTo>
                  <a:lnTo>
                    <a:pt x="203200" y="766046"/>
                  </a:lnTo>
                  <a:lnTo>
                    <a:pt x="0" y="383023"/>
                  </a:lnTo>
                  <a:lnTo>
                    <a:pt x="203200" y="0"/>
                  </a:lnTo>
                  <a:lnTo>
                    <a:pt x="664258" y="0"/>
                  </a:lnTo>
                  <a:lnTo>
                    <a:pt x="867458" y="383023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638858" cy="804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3314892" y="-570563"/>
            <a:ext cx="11668422" cy="7961137"/>
            <a:chOff x="0" y="0"/>
            <a:chExt cx="1088971" cy="74298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88971" cy="742984"/>
            </a:xfrm>
            <a:custGeom>
              <a:avLst/>
              <a:gdLst/>
              <a:ahLst/>
              <a:cxnLst/>
              <a:rect l="l" t="t" r="r" b="b"/>
              <a:pathLst>
                <a:path w="1088971" h="742984">
                  <a:moveTo>
                    <a:pt x="1088971" y="371492"/>
                  </a:moveTo>
                  <a:lnTo>
                    <a:pt x="885771" y="742984"/>
                  </a:lnTo>
                  <a:lnTo>
                    <a:pt x="203200" y="742984"/>
                  </a:lnTo>
                  <a:lnTo>
                    <a:pt x="0" y="371492"/>
                  </a:lnTo>
                  <a:lnTo>
                    <a:pt x="203200" y="0"/>
                  </a:lnTo>
                  <a:lnTo>
                    <a:pt x="885771" y="0"/>
                  </a:lnTo>
                  <a:lnTo>
                    <a:pt x="1088971" y="371492"/>
                  </a:lnTo>
                  <a:close/>
                </a:path>
              </a:pathLst>
            </a:custGeom>
            <a:blipFill>
              <a:blip r:embed="rId2"/>
              <a:stretch>
                <a:fillRect t="-2896" b="-2896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6312069" y="3366220"/>
            <a:ext cx="16268461" cy="5235823"/>
            <a:chOff x="0" y="0"/>
            <a:chExt cx="1164079" cy="3746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64079" cy="374646"/>
            </a:xfrm>
            <a:custGeom>
              <a:avLst/>
              <a:gdLst/>
              <a:ahLst/>
              <a:cxnLst/>
              <a:rect l="l" t="t" r="r" b="b"/>
              <a:pathLst>
                <a:path w="1164079" h="374646">
                  <a:moveTo>
                    <a:pt x="203200" y="0"/>
                  </a:moveTo>
                  <a:lnTo>
                    <a:pt x="1164079" y="0"/>
                  </a:lnTo>
                  <a:lnTo>
                    <a:pt x="960879" y="374646"/>
                  </a:lnTo>
                  <a:lnTo>
                    <a:pt x="0" y="374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  <a:ln cap="sq">
              <a:noFill/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960879" cy="412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7472918" y="6482851"/>
            <a:ext cx="1619733" cy="769373"/>
          </a:xfrm>
          <a:custGeom>
            <a:avLst/>
            <a:gdLst/>
            <a:ahLst/>
            <a:cxnLst/>
            <a:rect l="l" t="t" r="r" b="b"/>
            <a:pathLst>
              <a:path w="1619733" h="769373">
                <a:moveTo>
                  <a:pt x="0" y="0"/>
                </a:moveTo>
                <a:lnTo>
                  <a:pt x="1619733" y="0"/>
                </a:lnTo>
                <a:lnTo>
                  <a:pt x="1619733" y="769373"/>
                </a:lnTo>
                <a:lnTo>
                  <a:pt x="0" y="7693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5400000">
            <a:off x="11510865" y="-946274"/>
            <a:ext cx="2854498" cy="5294240"/>
          </a:xfrm>
          <a:custGeom>
            <a:avLst/>
            <a:gdLst/>
            <a:ahLst/>
            <a:cxnLst/>
            <a:rect l="l" t="t" r="r" b="b"/>
            <a:pathLst>
              <a:path w="2854498" h="5294240">
                <a:moveTo>
                  <a:pt x="0" y="0"/>
                </a:moveTo>
                <a:lnTo>
                  <a:pt x="2854498" y="0"/>
                </a:lnTo>
                <a:lnTo>
                  <a:pt x="2854498" y="5294240"/>
                </a:lnTo>
                <a:lnTo>
                  <a:pt x="0" y="5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092651" y="4124169"/>
            <a:ext cx="8727102" cy="2225717"/>
          </a:xfrm>
          <a:custGeom>
            <a:avLst/>
            <a:gdLst/>
            <a:ahLst/>
            <a:cxnLst/>
            <a:rect l="l" t="t" r="r" b="b"/>
            <a:pathLst>
              <a:path w="8727102" h="2225717">
                <a:moveTo>
                  <a:pt x="0" y="0"/>
                </a:moveTo>
                <a:lnTo>
                  <a:pt x="8727101" y="0"/>
                </a:lnTo>
                <a:lnTo>
                  <a:pt x="8727101" y="2225717"/>
                </a:lnTo>
                <a:lnTo>
                  <a:pt x="0" y="22257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3155" t="-112792" r="-75571" b="-381656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572098" y="6867537"/>
            <a:ext cx="1101131" cy="523037"/>
          </a:xfrm>
          <a:custGeom>
            <a:avLst/>
            <a:gdLst/>
            <a:ahLst/>
            <a:cxnLst/>
            <a:rect l="l" t="t" r="r" b="b"/>
            <a:pathLst>
              <a:path w="1101131" h="523037">
                <a:moveTo>
                  <a:pt x="0" y="0"/>
                </a:moveTo>
                <a:lnTo>
                  <a:pt x="1101132" y="0"/>
                </a:lnTo>
                <a:lnTo>
                  <a:pt x="1101132" y="523038"/>
                </a:lnTo>
                <a:lnTo>
                  <a:pt x="0" y="523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584201">
            <a:off x="15707662" y="-2880484"/>
            <a:ext cx="5230117" cy="5230117"/>
          </a:xfrm>
          <a:custGeom>
            <a:avLst/>
            <a:gdLst/>
            <a:ahLst/>
            <a:cxnLst/>
            <a:rect l="l" t="t" r="r" b="b"/>
            <a:pathLst>
              <a:path w="5230117" h="5230117">
                <a:moveTo>
                  <a:pt x="0" y="0"/>
                </a:moveTo>
                <a:lnTo>
                  <a:pt x="5230117" y="0"/>
                </a:lnTo>
                <a:lnTo>
                  <a:pt x="5230117" y="5230117"/>
                </a:lnTo>
                <a:lnTo>
                  <a:pt x="0" y="5230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8000"/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584201">
            <a:off x="-2242508" y="8226146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8" y="0"/>
                </a:lnTo>
                <a:lnTo>
                  <a:pt x="4253618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7000"/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892305" y="6592236"/>
            <a:ext cx="10491384" cy="3357243"/>
          </a:xfrm>
          <a:custGeom>
            <a:avLst/>
            <a:gdLst/>
            <a:ahLst/>
            <a:cxnLst/>
            <a:rect l="l" t="t" r="r" b="b"/>
            <a:pathLst>
              <a:path w="10491384" h="3357243">
                <a:moveTo>
                  <a:pt x="0" y="0"/>
                </a:moveTo>
                <a:lnTo>
                  <a:pt x="10491384" y="0"/>
                </a:lnTo>
                <a:lnTo>
                  <a:pt x="10491384" y="3357243"/>
                </a:lnTo>
                <a:lnTo>
                  <a:pt x="0" y="3357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3440665" y="3419086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51535" y="391887"/>
            <a:ext cx="845291" cy="401513"/>
          </a:xfrm>
          <a:custGeom>
            <a:avLst/>
            <a:gdLst/>
            <a:ahLst/>
            <a:cxnLst/>
            <a:rect l="l" t="t" r="r" b="b"/>
            <a:pathLst>
              <a:path w="845291" h="401513">
                <a:moveTo>
                  <a:pt x="0" y="0"/>
                </a:moveTo>
                <a:lnTo>
                  <a:pt x="845291" y="0"/>
                </a:lnTo>
                <a:lnTo>
                  <a:pt x="845291" y="401513"/>
                </a:lnTo>
                <a:lnTo>
                  <a:pt x="0" y="401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767827" y="9083380"/>
            <a:ext cx="7666123" cy="1203620"/>
            <a:chOff x="0" y="0"/>
            <a:chExt cx="2019061" cy="3170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9061" cy="317003"/>
            </a:xfrm>
            <a:custGeom>
              <a:avLst/>
              <a:gdLst/>
              <a:ahLst/>
              <a:cxnLst/>
              <a:rect l="l" t="t" r="r" b="b"/>
              <a:pathLst>
                <a:path w="2019061" h="317003">
                  <a:moveTo>
                    <a:pt x="203200" y="0"/>
                  </a:moveTo>
                  <a:lnTo>
                    <a:pt x="2019061" y="0"/>
                  </a:lnTo>
                  <a:lnTo>
                    <a:pt x="1815861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815861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514942" y="9391988"/>
            <a:ext cx="3085946" cy="586403"/>
          </a:xfrm>
          <a:custGeom>
            <a:avLst/>
            <a:gdLst/>
            <a:ahLst/>
            <a:cxnLst/>
            <a:rect l="l" t="t" r="r" b="b"/>
            <a:pathLst>
              <a:path w="3085946" h="586403">
                <a:moveTo>
                  <a:pt x="0" y="0"/>
                </a:moveTo>
                <a:lnTo>
                  <a:pt x="3085946" y="0"/>
                </a:lnTo>
                <a:lnTo>
                  <a:pt x="3085946" y="586403"/>
                </a:lnTo>
                <a:lnTo>
                  <a:pt x="0" y="586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84201">
            <a:off x="16030209" y="-666116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8" y="0"/>
                </a:lnTo>
                <a:lnTo>
                  <a:pt x="4253618" y="4253618"/>
                </a:lnTo>
                <a:lnTo>
                  <a:pt x="0" y="4253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19859">
            <a:off x="12468603" y="6659602"/>
            <a:ext cx="649611" cy="308565"/>
          </a:xfrm>
          <a:custGeom>
            <a:avLst/>
            <a:gdLst/>
            <a:ahLst/>
            <a:cxnLst/>
            <a:rect l="l" t="t" r="r" b="b"/>
            <a:pathLst>
              <a:path w="649611" h="308565">
                <a:moveTo>
                  <a:pt x="0" y="0"/>
                </a:moveTo>
                <a:lnTo>
                  <a:pt x="649611" y="0"/>
                </a:lnTo>
                <a:lnTo>
                  <a:pt x="649611" y="308566"/>
                </a:lnTo>
                <a:lnTo>
                  <a:pt x="0" y="30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11738060" y="4817653"/>
            <a:ext cx="2896235" cy="439603"/>
            <a:chOff x="0" y="0"/>
            <a:chExt cx="1391322" cy="2111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E16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327361">
            <a:off x="6129557" y="-2563692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999"/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5400000">
            <a:off x="3440665" y="6907372"/>
            <a:ext cx="3094210" cy="469652"/>
            <a:chOff x="0" y="0"/>
            <a:chExt cx="1391322" cy="2111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-202377" y="1460693"/>
            <a:ext cx="5092643" cy="8148229"/>
          </a:xfrm>
          <a:custGeom>
            <a:avLst/>
            <a:gdLst/>
            <a:ahLst/>
            <a:cxnLst/>
            <a:rect l="l" t="t" r="r" b="b"/>
            <a:pathLst>
              <a:path w="5092643" h="8148229">
                <a:moveTo>
                  <a:pt x="0" y="0"/>
                </a:moveTo>
                <a:lnTo>
                  <a:pt x="5092643" y="0"/>
                </a:lnTo>
                <a:lnTo>
                  <a:pt x="5092643" y="8148230"/>
                </a:lnTo>
                <a:lnTo>
                  <a:pt x="0" y="81482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206938" y="5027815"/>
            <a:ext cx="4722576" cy="1134557"/>
          </a:xfrm>
          <a:custGeom>
            <a:avLst/>
            <a:gdLst/>
            <a:ahLst/>
            <a:cxnLst/>
            <a:rect l="l" t="t" r="r" b="b"/>
            <a:pathLst>
              <a:path w="4722576" h="1134557">
                <a:moveTo>
                  <a:pt x="0" y="0"/>
                </a:moveTo>
                <a:lnTo>
                  <a:pt x="4722575" y="0"/>
                </a:lnTo>
                <a:lnTo>
                  <a:pt x="4722575" y="1134557"/>
                </a:lnTo>
                <a:lnTo>
                  <a:pt x="0" y="1134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570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5539229" y="1882510"/>
            <a:ext cx="3302702" cy="2659520"/>
            <a:chOff x="0" y="0"/>
            <a:chExt cx="869847" cy="7004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69847" cy="700450"/>
            </a:xfrm>
            <a:custGeom>
              <a:avLst/>
              <a:gdLst/>
              <a:ahLst/>
              <a:cxnLst/>
              <a:rect l="l" t="t" r="r" b="b"/>
              <a:pathLst>
                <a:path w="869847" h="700450">
                  <a:moveTo>
                    <a:pt x="0" y="0"/>
                  </a:moveTo>
                  <a:lnTo>
                    <a:pt x="869847" y="0"/>
                  </a:lnTo>
                  <a:lnTo>
                    <a:pt x="869847" y="700450"/>
                  </a:lnTo>
                  <a:lnTo>
                    <a:pt x="0" y="700450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69847" cy="738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5685300" y="1969188"/>
            <a:ext cx="2583061" cy="266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4"/>
              </a:lnSpc>
            </a:pPr>
            <a:r>
              <a:rPr lang="en-US" sz="2146" b="1" u="sng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 PONUDI:</a:t>
            </a:r>
          </a:p>
          <a:p>
            <a:pPr algn="ctr">
              <a:lnSpc>
                <a:spcPts val="3004"/>
              </a:lnSpc>
              <a:spcBef>
                <a:spcPct val="0"/>
              </a:spcBef>
            </a:pPr>
            <a:endParaRPr lang="en-US" sz="2146" b="1" u="sng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✔ Galovi lanci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Transportni lanci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Podizni lanci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Lančanici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endParaRPr lang="en-US" sz="2146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8" name="Freeform 28"/>
          <p:cNvSpPr/>
          <p:nvPr/>
        </p:nvSpPr>
        <p:spPr>
          <a:xfrm rot="-5400000">
            <a:off x="6976332" y="5677173"/>
            <a:ext cx="312686" cy="148526"/>
          </a:xfrm>
          <a:custGeom>
            <a:avLst/>
            <a:gdLst/>
            <a:ahLst/>
            <a:cxnLst/>
            <a:rect l="l" t="t" r="r" b="b"/>
            <a:pathLst>
              <a:path w="312686" h="148526">
                <a:moveTo>
                  <a:pt x="0" y="0"/>
                </a:moveTo>
                <a:lnTo>
                  <a:pt x="312686" y="0"/>
                </a:lnTo>
                <a:lnTo>
                  <a:pt x="312686" y="148526"/>
                </a:lnTo>
                <a:lnTo>
                  <a:pt x="0" y="148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186178" y="3101395"/>
            <a:ext cx="5420121" cy="4132842"/>
          </a:xfrm>
          <a:custGeom>
            <a:avLst/>
            <a:gdLst/>
            <a:ahLst/>
            <a:cxnLst/>
            <a:rect l="l" t="t" r="r" b="b"/>
            <a:pathLst>
              <a:path w="5420121" h="4132842">
                <a:moveTo>
                  <a:pt x="0" y="0"/>
                </a:moveTo>
                <a:lnTo>
                  <a:pt x="5420121" y="0"/>
                </a:lnTo>
                <a:lnTo>
                  <a:pt x="5420121" y="4132843"/>
                </a:lnTo>
                <a:lnTo>
                  <a:pt x="0" y="413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1287326" y="117723"/>
            <a:ext cx="10932894" cy="156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sz="50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GALOVI LANCI</a:t>
            </a:r>
          </a:p>
          <a:p>
            <a:pPr algn="l">
              <a:lnSpc>
                <a:spcPts val="6250"/>
              </a:lnSpc>
            </a:pPr>
            <a:r>
              <a:rPr lang="en-US" sz="50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 I LANČANICI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56471" y="1853935"/>
            <a:ext cx="5797302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Industrija • Automatizacija • Proizvodnja • Održavanje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5685300" y="6562422"/>
            <a:ext cx="4890459" cy="2463562"/>
            <a:chOff x="0" y="0"/>
            <a:chExt cx="1202630" cy="56016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02630" cy="560166"/>
            </a:xfrm>
            <a:custGeom>
              <a:avLst/>
              <a:gdLst/>
              <a:ahLst/>
              <a:cxnLst/>
              <a:rect l="l" t="t" r="r" b="b"/>
              <a:pathLst>
                <a:path w="1202630" h="560166">
                  <a:moveTo>
                    <a:pt x="0" y="0"/>
                  </a:moveTo>
                  <a:lnTo>
                    <a:pt x="1202630" y="0"/>
                  </a:lnTo>
                  <a:lnTo>
                    <a:pt x="1202630" y="560166"/>
                  </a:lnTo>
                  <a:lnTo>
                    <a:pt x="0" y="560166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202630" cy="598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811173" y="6815494"/>
            <a:ext cx="4213794" cy="142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6"/>
              </a:lnSpc>
              <a:spcBef>
                <a:spcPct val="0"/>
              </a:spcBef>
            </a:pPr>
            <a:r>
              <a:rPr lang="en-US" sz="206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✔ </a:t>
            </a:r>
            <a:r>
              <a:rPr lang="en-US" sz="206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Jednoredni</a:t>
            </a:r>
            <a:r>
              <a:rPr lang="en-US" sz="206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06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dvoredni</a:t>
            </a:r>
            <a:r>
              <a:rPr lang="en-US" sz="206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206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troredni</a:t>
            </a:r>
            <a:endParaRPr lang="en-US" sz="2061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86"/>
              </a:lnSpc>
              <a:spcBef>
                <a:spcPct val="0"/>
              </a:spcBef>
            </a:pPr>
            <a:r>
              <a:rPr lang="en-US" sz="206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206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Visoka</a:t>
            </a:r>
            <a:r>
              <a:rPr lang="en-US" sz="206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06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otpornost</a:t>
            </a:r>
            <a:r>
              <a:rPr lang="en-US" sz="206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06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na</a:t>
            </a:r>
            <a:r>
              <a:rPr lang="en-US" sz="206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06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habanje</a:t>
            </a:r>
            <a:endParaRPr lang="en-US" sz="2061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86"/>
              </a:lnSpc>
              <a:spcBef>
                <a:spcPct val="0"/>
              </a:spcBef>
            </a:pPr>
            <a:r>
              <a:rPr lang="en-US" sz="206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Dug </a:t>
            </a:r>
            <a:r>
              <a:rPr lang="en-US" sz="206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vijek</a:t>
            </a:r>
            <a:r>
              <a:rPr lang="en-US" sz="206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06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trajanja</a:t>
            </a:r>
            <a:endParaRPr lang="en-US" sz="2061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86"/>
              </a:lnSpc>
              <a:spcBef>
                <a:spcPct val="0"/>
              </a:spcBef>
            </a:pPr>
            <a:r>
              <a:rPr lang="en-US" sz="206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206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Industrijska</a:t>
            </a:r>
            <a:r>
              <a:rPr lang="en-US" sz="206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06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primjena</a:t>
            </a:r>
            <a:endParaRPr lang="en-US" sz="2061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4816927">
            <a:off x="4489242" y="4588584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602143" y="1028700"/>
            <a:ext cx="9241868" cy="7742084"/>
            <a:chOff x="0" y="0"/>
            <a:chExt cx="1561519" cy="1308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61519" cy="1308113"/>
            </a:xfrm>
            <a:custGeom>
              <a:avLst/>
              <a:gdLst/>
              <a:ahLst/>
              <a:cxnLst/>
              <a:rect l="l" t="t" r="r" b="b"/>
              <a:pathLst>
                <a:path w="1561519" h="1308113">
                  <a:moveTo>
                    <a:pt x="1358319" y="0"/>
                  </a:moveTo>
                  <a:lnTo>
                    <a:pt x="0" y="0"/>
                  </a:lnTo>
                  <a:lnTo>
                    <a:pt x="203200" y="1308113"/>
                  </a:lnTo>
                  <a:lnTo>
                    <a:pt x="1561519" y="1308113"/>
                  </a:lnTo>
                  <a:lnTo>
                    <a:pt x="1358319" y="0"/>
                  </a:lnTo>
                  <a:close/>
                </a:path>
              </a:pathLst>
            </a:custGeom>
            <a:blipFill>
              <a:blip r:embed="rId2"/>
              <a:stretch>
                <a:fillRect t="-42536" b="-4253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8388984" y="294508"/>
            <a:ext cx="1044935" cy="496344"/>
          </a:xfrm>
          <a:custGeom>
            <a:avLst/>
            <a:gdLst/>
            <a:ahLst/>
            <a:cxnLst/>
            <a:rect l="l" t="t" r="r" b="b"/>
            <a:pathLst>
              <a:path w="1044935" h="496344">
                <a:moveTo>
                  <a:pt x="0" y="0"/>
                </a:moveTo>
                <a:lnTo>
                  <a:pt x="1044935" y="0"/>
                </a:lnTo>
                <a:lnTo>
                  <a:pt x="1044935" y="496345"/>
                </a:lnTo>
                <a:lnTo>
                  <a:pt x="0" y="496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492098" y="9083380"/>
            <a:ext cx="7947263" cy="1247761"/>
            <a:chOff x="0" y="0"/>
            <a:chExt cx="2019061" cy="3170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19061" cy="317003"/>
            </a:xfrm>
            <a:custGeom>
              <a:avLst/>
              <a:gdLst/>
              <a:ahLst/>
              <a:cxnLst/>
              <a:rect l="l" t="t" r="r" b="b"/>
              <a:pathLst>
                <a:path w="2019061" h="317003">
                  <a:moveTo>
                    <a:pt x="203200" y="0"/>
                  </a:moveTo>
                  <a:lnTo>
                    <a:pt x="2019061" y="0"/>
                  </a:lnTo>
                  <a:lnTo>
                    <a:pt x="1815861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815861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139828" y="9420102"/>
            <a:ext cx="3022336" cy="574316"/>
          </a:xfrm>
          <a:custGeom>
            <a:avLst/>
            <a:gdLst/>
            <a:ahLst/>
            <a:cxnLst/>
            <a:rect l="l" t="t" r="r" b="b"/>
            <a:pathLst>
              <a:path w="3022336" h="574316">
                <a:moveTo>
                  <a:pt x="0" y="0"/>
                </a:moveTo>
                <a:lnTo>
                  <a:pt x="3022336" y="0"/>
                </a:lnTo>
                <a:lnTo>
                  <a:pt x="3022336" y="574316"/>
                </a:lnTo>
                <a:lnTo>
                  <a:pt x="0" y="574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314744" y="2787233"/>
            <a:ext cx="3976373" cy="943266"/>
          </a:xfrm>
          <a:custGeom>
            <a:avLst/>
            <a:gdLst/>
            <a:ahLst/>
            <a:cxnLst/>
            <a:rect l="l" t="t" r="r" b="b"/>
            <a:pathLst>
              <a:path w="3976373" h="943266">
                <a:moveTo>
                  <a:pt x="0" y="0"/>
                </a:moveTo>
                <a:lnTo>
                  <a:pt x="3976373" y="0"/>
                </a:lnTo>
                <a:lnTo>
                  <a:pt x="3976373" y="943267"/>
                </a:lnTo>
                <a:lnTo>
                  <a:pt x="0" y="943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2427" b="-8177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71427" y="4328806"/>
            <a:ext cx="1263007" cy="1528903"/>
          </a:xfrm>
          <a:custGeom>
            <a:avLst/>
            <a:gdLst/>
            <a:ahLst/>
            <a:cxnLst/>
            <a:rect l="l" t="t" r="r" b="b"/>
            <a:pathLst>
              <a:path w="1263007" h="1528903">
                <a:moveTo>
                  <a:pt x="0" y="0"/>
                </a:moveTo>
                <a:lnTo>
                  <a:pt x="1263007" y="0"/>
                </a:lnTo>
                <a:lnTo>
                  <a:pt x="1263007" y="1528903"/>
                </a:lnTo>
                <a:lnTo>
                  <a:pt x="0" y="15289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587604" y="162156"/>
            <a:ext cx="10304805" cy="73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2"/>
              </a:lnSpc>
            </a:pPr>
            <a:r>
              <a:rPr lang="en-US" sz="4649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SPOJKE I SPOJNI ELEMENTI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02284" y="1000125"/>
            <a:ext cx="4727267" cy="11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b="1">
                <a:solidFill>
                  <a:srgbClr val="1A1A1A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Spojke omogućuju prijenos okretnog momenta između vratila, uz kompenzaciju odstupanja i smanjenje vibracija, osiguravajući stabilan i pouzdan rad sustava.</a:t>
            </a:r>
          </a:p>
          <a:p>
            <a:pPr algn="just">
              <a:lnSpc>
                <a:spcPts val="3220"/>
              </a:lnSpc>
            </a:pPr>
            <a:endParaRPr lang="en-US" sz="1400" b="1">
              <a:solidFill>
                <a:srgbClr val="1A1A1A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</p:txBody>
      </p:sp>
      <p:sp>
        <p:nvSpPr>
          <p:cNvPr id="19" name="Freeform 19"/>
          <p:cNvSpPr/>
          <p:nvPr/>
        </p:nvSpPr>
        <p:spPr>
          <a:xfrm rot="327361">
            <a:off x="860175" y="-2720987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999"/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27361">
            <a:off x="16605403" y="5231143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8"/>
                </a:lnTo>
                <a:lnTo>
                  <a:pt x="0" y="42536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999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7361">
            <a:off x="16982911" y="-2595151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999"/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 rot="-10800000">
            <a:off x="7257986" y="5470834"/>
            <a:ext cx="2897589" cy="47625"/>
            <a:chOff x="0" y="0"/>
            <a:chExt cx="1463237" cy="240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142082" y="6235561"/>
            <a:ext cx="4700032" cy="1609941"/>
          </a:xfrm>
          <a:custGeom>
            <a:avLst/>
            <a:gdLst/>
            <a:ahLst/>
            <a:cxnLst/>
            <a:rect l="l" t="t" r="r" b="b"/>
            <a:pathLst>
              <a:path w="4700032" h="1609941">
                <a:moveTo>
                  <a:pt x="0" y="0"/>
                </a:moveTo>
                <a:lnTo>
                  <a:pt x="4700032" y="0"/>
                </a:lnTo>
                <a:lnTo>
                  <a:pt x="4700032" y="1609942"/>
                </a:lnTo>
                <a:lnTo>
                  <a:pt x="0" y="16099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780" t="-70395" r="-5883" b="-74095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7071196" y="2940047"/>
            <a:ext cx="4145607" cy="199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u="sng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KLJUČNE PREDNOSTI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b="1" u="sng">
              <a:solidFill>
                <a:srgbClr val="1A1A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✔ Prijenos snage bez gubitaka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Smanjenje vibracija i opterećenja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Kompenzacija neusklađenosti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Dug vijek trajanja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70059" y="5819609"/>
            <a:ext cx="2180927" cy="199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u="sng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ASORTIMAN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1899" b="1" u="sng">
              <a:solidFill>
                <a:srgbClr val="1A1A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✔ Elastične spojke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Zupčaste spojke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Disk spojke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Spojni elementi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4124910" y="313984"/>
            <a:ext cx="8826404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25"/>
              </a:lnSpc>
            </a:pPr>
            <a:r>
              <a:rPr lang="en-US" sz="65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KOTAČI</a:t>
            </a:r>
          </a:p>
        </p:txBody>
      </p:sp>
      <p:sp>
        <p:nvSpPr>
          <p:cNvPr id="6" name="Freeform 6"/>
          <p:cNvSpPr/>
          <p:nvPr/>
        </p:nvSpPr>
        <p:spPr>
          <a:xfrm>
            <a:off x="288292" y="534988"/>
            <a:ext cx="1044935" cy="496344"/>
          </a:xfrm>
          <a:custGeom>
            <a:avLst/>
            <a:gdLst/>
            <a:ahLst/>
            <a:cxnLst/>
            <a:rect l="l" t="t" r="r" b="b"/>
            <a:pathLst>
              <a:path w="1044935" h="496344">
                <a:moveTo>
                  <a:pt x="0" y="0"/>
                </a:moveTo>
                <a:lnTo>
                  <a:pt x="1044935" y="0"/>
                </a:lnTo>
                <a:lnTo>
                  <a:pt x="1044935" y="496344"/>
                </a:lnTo>
                <a:lnTo>
                  <a:pt x="0" y="496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4899074" y="7285772"/>
            <a:ext cx="2897589" cy="684046"/>
            <a:chOff x="0" y="0"/>
            <a:chExt cx="1463237" cy="3454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-1502526" y="2843010"/>
            <a:ext cx="2897589" cy="684046"/>
            <a:chOff x="0" y="0"/>
            <a:chExt cx="1463237" cy="3454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-1502526" y="6906919"/>
            <a:ext cx="2897589" cy="684046"/>
            <a:chOff x="0" y="0"/>
            <a:chExt cx="1463237" cy="3454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280924" y="6917575"/>
            <a:ext cx="7423250" cy="1670231"/>
          </a:xfrm>
          <a:custGeom>
            <a:avLst/>
            <a:gdLst/>
            <a:ahLst/>
            <a:cxnLst/>
            <a:rect l="l" t="t" r="r" b="b"/>
            <a:pathLst>
              <a:path w="7423250" h="1670231">
                <a:moveTo>
                  <a:pt x="0" y="0"/>
                </a:moveTo>
                <a:lnTo>
                  <a:pt x="7423250" y="0"/>
                </a:lnTo>
                <a:lnTo>
                  <a:pt x="7423250" y="1670232"/>
                </a:lnTo>
                <a:lnTo>
                  <a:pt x="0" y="1670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048959" y="3999486"/>
            <a:ext cx="4183991" cy="2576518"/>
          </a:xfrm>
          <a:custGeom>
            <a:avLst/>
            <a:gdLst/>
            <a:ahLst/>
            <a:cxnLst/>
            <a:rect l="l" t="t" r="r" b="b"/>
            <a:pathLst>
              <a:path w="4183991" h="2576518">
                <a:moveTo>
                  <a:pt x="0" y="0"/>
                </a:moveTo>
                <a:lnTo>
                  <a:pt x="4183991" y="0"/>
                </a:lnTo>
                <a:lnTo>
                  <a:pt x="4183991" y="2576518"/>
                </a:lnTo>
                <a:lnTo>
                  <a:pt x="0" y="257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048959" y="1203015"/>
            <a:ext cx="3428396" cy="2454901"/>
          </a:xfrm>
          <a:custGeom>
            <a:avLst/>
            <a:gdLst/>
            <a:ahLst/>
            <a:cxnLst/>
            <a:rect l="l" t="t" r="r" b="b"/>
            <a:pathLst>
              <a:path w="3428396" h="2454901">
                <a:moveTo>
                  <a:pt x="0" y="0"/>
                </a:moveTo>
                <a:lnTo>
                  <a:pt x="3428395" y="0"/>
                </a:lnTo>
                <a:lnTo>
                  <a:pt x="3428395" y="2454900"/>
                </a:lnTo>
                <a:lnTo>
                  <a:pt x="0" y="2454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477354" y="659335"/>
            <a:ext cx="4571345" cy="3491052"/>
          </a:xfrm>
          <a:custGeom>
            <a:avLst/>
            <a:gdLst/>
            <a:ahLst/>
            <a:cxnLst/>
            <a:rect l="l" t="t" r="r" b="b"/>
            <a:pathLst>
              <a:path w="4571345" h="3491052">
                <a:moveTo>
                  <a:pt x="0" y="0"/>
                </a:moveTo>
                <a:lnTo>
                  <a:pt x="4571346" y="0"/>
                </a:lnTo>
                <a:lnTo>
                  <a:pt x="4571346" y="3491052"/>
                </a:lnTo>
                <a:lnTo>
                  <a:pt x="0" y="34910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541275" y="4274212"/>
            <a:ext cx="3812721" cy="2523606"/>
          </a:xfrm>
          <a:custGeom>
            <a:avLst/>
            <a:gdLst/>
            <a:ahLst/>
            <a:cxnLst/>
            <a:rect l="l" t="t" r="r" b="b"/>
            <a:pathLst>
              <a:path w="3812721" h="2523606">
                <a:moveTo>
                  <a:pt x="0" y="0"/>
                </a:moveTo>
                <a:lnTo>
                  <a:pt x="3812720" y="0"/>
                </a:lnTo>
                <a:lnTo>
                  <a:pt x="3812720" y="2523606"/>
                </a:lnTo>
                <a:lnTo>
                  <a:pt x="0" y="252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4466529" y="9083380"/>
            <a:ext cx="8358221" cy="1203620"/>
            <a:chOff x="0" y="0"/>
            <a:chExt cx="2201342" cy="31700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01342" cy="317003"/>
            </a:xfrm>
            <a:custGeom>
              <a:avLst/>
              <a:gdLst/>
              <a:ahLst/>
              <a:cxnLst/>
              <a:rect l="l" t="t" r="r" b="b"/>
              <a:pathLst>
                <a:path w="2201342" h="317003">
                  <a:moveTo>
                    <a:pt x="203200" y="0"/>
                  </a:moveTo>
                  <a:lnTo>
                    <a:pt x="2201342" y="0"/>
                  </a:lnTo>
                  <a:lnTo>
                    <a:pt x="1998142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1998142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5161327" y="9398580"/>
            <a:ext cx="3016567" cy="573219"/>
          </a:xfrm>
          <a:custGeom>
            <a:avLst/>
            <a:gdLst/>
            <a:ahLst/>
            <a:cxnLst/>
            <a:rect l="l" t="t" r="r" b="b"/>
            <a:pathLst>
              <a:path w="3016567" h="573219">
                <a:moveTo>
                  <a:pt x="0" y="0"/>
                </a:moveTo>
                <a:lnTo>
                  <a:pt x="3016567" y="0"/>
                </a:lnTo>
                <a:lnTo>
                  <a:pt x="3016567" y="573219"/>
                </a:lnTo>
                <a:lnTo>
                  <a:pt x="0" y="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 rot="-10800000">
            <a:off x="604774" y="5287745"/>
            <a:ext cx="2897589" cy="47625"/>
            <a:chOff x="0" y="0"/>
            <a:chExt cx="1463237" cy="2405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658795" y="1270837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4774" y="2077666"/>
            <a:ext cx="3761909" cy="2656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4"/>
              </a:lnSpc>
            </a:pPr>
            <a:r>
              <a:rPr lang="en-US" sz="1924" b="1" u="sng">
                <a:solidFill>
                  <a:srgbClr val="1A1A1A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ASORTIMAN</a:t>
            </a:r>
          </a:p>
          <a:p>
            <a:pPr algn="just">
              <a:lnSpc>
                <a:spcPts val="2694"/>
              </a:lnSpc>
            </a:pPr>
            <a:endParaRPr lang="en-US" sz="1924" b="1" u="sng">
              <a:solidFill>
                <a:srgbClr val="1A1A1A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algn="just">
              <a:lnSpc>
                <a:spcPts val="2694"/>
              </a:lnSpc>
            </a:pPr>
            <a:r>
              <a:rPr lang="en-US" sz="1924">
                <a:solidFill>
                  <a:srgbClr val="1A1A1A"/>
                </a:solidFill>
                <a:latin typeface="Inter 1"/>
                <a:ea typeface="Inter 1"/>
                <a:cs typeface="Inter 1"/>
                <a:sym typeface="Inter 1"/>
              </a:rPr>
              <a:t>✔ Polipropilen</a:t>
            </a:r>
          </a:p>
          <a:p>
            <a:pPr algn="just">
              <a:lnSpc>
                <a:spcPts val="2694"/>
              </a:lnSpc>
            </a:pPr>
            <a:r>
              <a:rPr lang="en-US" sz="1924">
                <a:solidFill>
                  <a:srgbClr val="1A1A1A"/>
                </a:solidFill>
                <a:latin typeface="Inter 1"/>
                <a:ea typeface="Inter 1"/>
                <a:cs typeface="Inter 1"/>
                <a:sym typeface="Inter 1"/>
              </a:rPr>
              <a:t> ✔ Poliamid</a:t>
            </a:r>
          </a:p>
          <a:p>
            <a:pPr algn="just">
              <a:lnSpc>
                <a:spcPts val="2694"/>
              </a:lnSpc>
            </a:pPr>
            <a:r>
              <a:rPr lang="en-US" sz="1924">
                <a:solidFill>
                  <a:srgbClr val="1A1A1A"/>
                </a:solidFill>
                <a:latin typeface="Inter 1"/>
                <a:ea typeface="Inter 1"/>
                <a:cs typeface="Inter 1"/>
                <a:sym typeface="Inter 1"/>
              </a:rPr>
              <a:t> ✔ Poliuretan</a:t>
            </a:r>
          </a:p>
          <a:p>
            <a:pPr algn="just">
              <a:lnSpc>
                <a:spcPts val="2694"/>
              </a:lnSpc>
            </a:pPr>
            <a:r>
              <a:rPr lang="en-US" sz="1924">
                <a:solidFill>
                  <a:srgbClr val="1A1A1A"/>
                </a:solidFill>
                <a:latin typeface="Inter 1"/>
                <a:ea typeface="Inter 1"/>
                <a:cs typeface="Inter 1"/>
                <a:sym typeface="Inter 1"/>
              </a:rPr>
              <a:t> ✔ Gumeni kotači</a:t>
            </a:r>
          </a:p>
          <a:p>
            <a:pPr algn="just">
              <a:lnSpc>
                <a:spcPts val="2694"/>
              </a:lnSpc>
            </a:pPr>
            <a:r>
              <a:rPr lang="en-US" sz="1924">
                <a:solidFill>
                  <a:srgbClr val="1A1A1A"/>
                </a:solidFill>
                <a:latin typeface="Inter 1"/>
                <a:ea typeface="Inter 1"/>
                <a:cs typeface="Inter 1"/>
                <a:sym typeface="Inter 1"/>
              </a:rPr>
              <a:t> ✔ Kotači za visoke temperature</a:t>
            </a:r>
          </a:p>
          <a:p>
            <a:pPr algn="just">
              <a:lnSpc>
                <a:spcPts val="2694"/>
              </a:lnSpc>
            </a:pPr>
            <a:endParaRPr lang="en-US" sz="1924">
              <a:solidFill>
                <a:srgbClr val="1A1A1A"/>
              </a:solidFill>
              <a:latin typeface="Inter 1"/>
              <a:ea typeface="Inter 1"/>
              <a:cs typeface="Inter 1"/>
              <a:sym typeface="Inter 1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04774" y="6271677"/>
            <a:ext cx="3051572" cy="199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u="sng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PREDNOSTI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1899" u="sng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✔ Visoka nosivost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Dug vijek trajanja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Otpornost na habanje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Pouzdan rad u industriji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4777294">
            <a:off x="11776021" y="4358142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13433" y="249225"/>
            <a:ext cx="9241868" cy="7742084"/>
            <a:chOff x="0" y="0"/>
            <a:chExt cx="1561519" cy="1308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61519" cy="1308113"/>
            </a:xfrm>
            <a:custGeom>
              <a:avLst/>
              <a:gdLst/>
              <a:ahLst/>
              <a:cxnLst/>
              <a:rect l="l" t="t" r="r" b="b"/>
              <a:pathLst>
                <a:path w="1561519" h="1308113">
                  <a:moveTo>
                    <a:pt x="1358319" y="0"/>
                  </a:moveTo>
                  <a:lnTo>
                    <a:pt x="0" y="0"/>
                  </a:lnTo>
                  <a:lnTo>
                    <a:pt x="203200" y="1308113"/>
                  </a:lnTo>
                  <a:lnTo>
                    <a:pt x="1561519" y="1308113"/>
                  </a:lnTo>
                  <a:lnTo>
                    <a:pt x="1358319" y="0"/>
                  </a:lnTo>
                  <a:close/>
                </a:path>
              </a:pathLst>
            </a:custGeom>
            <a:blipFill>
              <a:blip r:embed="rId2"/>
              <a:stretch>
                <a:fillRect t="-45881" b="-4588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54388" y="532356"/>
            <a:ext cx="1044935" cy="496344"/>
          </a:xfrm>
          <a:custGeom>
            <a:avLst/>
            <a:gdLst/>
            <a:ahLst/>
            <a:cxnLst/>
            <a:rect l="l" t="t" r="r" b="b"/>
            <a:pathLst>
              <a:path w="1044935" h="496344">
                <a:moveTo>
                  <a:pt x="0" y="0"/>
                </a:moveTo>
                <a:lnTo>
                  <a:pt x="1044935" y="0"/>
                </a:lnTo>
                <a:lnTo>
                  <a:pt x="1044935" y="496344"/>
                </a:lnTo>
                <a:lnTo>
                  <a:pt x="0" y="496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492098" y="9083380"/>
            <a:ext cx="7947263" cy="1247761"/>
            <a:chOff x="0" y="0"/>
            <a:chExt cx="2019061" cy="3170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19061" cy="317003"/>
            </a:xfrm>
            <a:custGeom>
              <a:avLst/>
              <a:gdLst/>
              <a:ahLst/>
              <a:cxnLst/>
              <a:rect l="l" t="t" r="r" b="b"/>
              <a:pathLst>
                <a:path w="2019061" h="317003">
                  <a:moveTo>
                    <a:pt x="203200" y="0"/>
                  </a:moveTo>
                  <a:lnTo>
                    <a:pt x="2019061" y="0"/>
                  </a:lnTo>
                  <a:lnTo>
                    <a:pt x="1815861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815861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139828" y="9420102"/>
            <a:ext cx="3022336" cy="574316"/>
          </a:xfrm>
          <a:custGeom>
            <a:avLst/>
            <a:gdLst/>
            <a:ahLst/>
            <a:cxnLst/>
            <a:rect l="l" t="t" r="r" b="b"/>
            <a:pathLst>
              <a:path w="3022336" h="574316">
                <a:moveTo>
                  <a:pt x="0" y="0"/>
                </a:moveTo>
                <a:lnTo>
                  <a:pt x="3022336" y="0"/>
                </a:lnTo>
                <a:lnTo>
                  <a:pt x="3022336" y="574316"/>
                </a:lnTo>
                <a:lnTo>
                  <a:pt x="0" y="574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4388" y="1118578"/>
            <a:ext cx="10304805" cy="73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2"/>
              </a:lnSpc>
            </a:pPr>
            <a:r>
              <a:rPr lang="en-US" sz="4649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LJEPILA, ULJA I MAZIVA</a:t>
            </a:r>
          </a:p>
        </p:txBody>
      </p:sp>
      <p:sp>
        <p:nvSpPr>
          <p:cNvPr id="16" name="Freeform 16"/>
          <p:cNvSpPr/>
          <p:nvPr/>
        </p:nvSpPr>
        <p:spPr>
          <a:xfrm rot="327361">
            <a:off x="860175" y="-2720987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8999"/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04594" y="5426059"/>
            <a:ext cx="3655906" cy="2544905"/>
            <a:chOff x="0" y="0"/>
            <a:chExt cx="962872" cy="59321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62873" cy="593217"/>
            </a:xfrm>
            <a:custGeom>
              <a:avLst/>
              <a:gdLst/>
              <a:ahLst/>
              <a:cxnLst/>
              <a:rect l="l" t="t" r="r" b="b"/>
              <a:pathLst>
                <a:path w="962873" h="593217">
                  <a:moveTo>
                    <a:pt x="0" y="0"/>
                  </a:moveTo>
                  <a:lnTo>
                    <a:pt x="962873" y="0"/>
                  </a:lnTo>
                  <a:lnTo>
                    <a:pt x="962873" y="593217"/>
                  </a:lnTo>
                  <a:lnTo>
                    <a:pt x="0" y="593217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62872" cy="631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-167692" y="7148613"/>
            <a:ext cx="7623986" cy="3869532"/>
          </a:xfrm>
          <a:custGeom>
            <a:avLst/>
            <a:gdLst/>
            <a:ahLst/>
            <a:cxnLst/>
            <a:rect l="l" t="t" r="r" b="b"/>
            <a:pathLst>
              <a:path w="7623986" h="3869532">
                <a:moveTo>
                  <a:pt x="0" y="0"/>
                </a:moveTo>
                <a:lnTo>
                  <a:pt x="7623986" y="0"/>
                </a:lnTo>
                <a:lnTo>
                  <a:pt x="7623986" y="3869533"/>
                </a:lnTo>
                <a:lnTo>
                  <a:pt x="0" y="38695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892063" y="2289852"/>
            <a:ext cx="2984962" cy="608048"/>
          </a:xfrm>
          <a:custGeom>
            <a:avLst/>
            <a:gdLst/>
            <a:ahLst/>
            <a:cxnLst/>
            <a:rect l="l" t="t" r="r" b="b"/>
            <a:pathLst>
              <a:path w="2984962" h="608048">
                <a:moveTo>
                  <a:pt x="0" y="0"/>
                </a:moveTo>
                <a:lnTo>
                  <a:pt x="2984962" y="0"/>
                </a:lnTo>
                <a:lnTo>
                  <a:pt x="2984962" y="608048"/>
                </a:lnTo>
                <a:lnTo>
                  <a:pt x="0" y="6080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 rot="-10800000">
            <a:off x="923239" y="4985701"/>
            <a:ext cx="2897589" cy="47625"/>
            <a:chOff x="0" y="0"/>
            <a:chExt cx="1463237" cy="240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045975" y="4332207"/>
            <a:ext cx="2315033" cy="1093853"/>
          </a:xfrm>
          <a:custGeom>
            <a:avLst/>
            <a:gdLst/>
            <a:ahLst/>
            <a:cxnLst/>
            <a:rect l="l" t="t" r="r" b="b"/>
            <a:pathLst>
              <a:path w="2315033" h="1093853">
                <a:moveTo>
                  <a:pt x="0" y="0"/>
                </a:moveTo>
                <a:lnTo>
                  <a:pt x="2315032" y="0"/>
                </a:lnTo>
                <a:lnTo>
                  <a:pt x="2315032" y="1093853"/>
                </a:lnTo>
                <a:lnTo>
                  <a:pt x="0" y="10938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512703" y="2977028"/>
            <a:ext cx="1887181" cy="1143239"/>
          </a:xfrm>
          <a:custGeom>
            <a:avLst/>
            <a:gdLst/>
            <a:ahLst/>
            <a:cxnLst/>
            <a:rect l="l" t="t" r="r" b="b"/>
            <a:pathLst>
              <a:path w="1887181" h="1143239">
                <a:moveTo>
                  <a:pt x="0" y="0"/>
                </a:moveTo>
                <a:lnTo>
                  <a:pt x="1887181" y="0"/>
                </a:lnTo>
                <a:lnTo>
                  <a:pt x="1887181" y="1143239"/>
                </a:lnTo>
                <a:lnTo>
                  <a:pt x="0" y="1143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477" t="-19844" r="-22869" b="-16044"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354388" y="2713615"/>
            <a:ext cx="4951988" cy="2118250"/>
            <a:chOff x="0" y="0"/>
            <a:chExt cx="1304227" cy="49497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04227" cy="494974"/>
            </a:xfrm>
            <a:custGeom>
              <a:avLst/>
              <a:gdLst/>
              <a:ahLst/>
              <a:cxnLst/>
              <a:rect l="l" t="t" r="r" b="b"/>
              <a:pathLst>
                <a:path w="1304227" h="494974">
                  <a:moveTo>
                    <a:pt x="0" y="0"/>
                  </a:moveTo>
                  <a:lnTo>
                    <a:pt x="1304227" y="0"/>
                  </a:lnTo>
                  <a:lnTo>
                    <a:pt x="1304227" y="494974"/>
                  </a:lnTo>
                  <a:lnTo>
                    <a:pt x="0" y="494974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304227" cy="533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8299303" y="6942317"/>
            <a:ext cx="3808376" cy="3808376"/>
          </a:xfrm>
          <a:custGeom>
            <a:avLst/>
            <a:gdLst/>
            <a:ahLst/>
            <a:cxnLst/>
            <a:rect l="l" t="t" r="r" b="b"/>
            <a:pathLst>
              <a:path w="3808376" h="3808376">
                <a:moveTo>
                  <a:pt x="0" y="0"/>
                </a:moveTo>
                <a:lnTo>
                  <a:pt x="3808376" y="0"/>
                </a:lnTo>
                <a:lnTo>
                  <a:pt x="3808376" y="3808375"/>
                </a:lnTo>
                <a:lnTo>
                  <a:pt x="0" y="38083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674430" y="5659765"/>
            <a:ext cx="3316234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u="sng" dirty="0" err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ASORTIMAN</a:t>
            </a:r>
            <a:endParaRPr lang="en-US" sz="1899" b="1" u="sng" dirty="0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b="1" u="sng" dirty="0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✔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Ljepila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brtvila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Industrijska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maziva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Tehnički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sprejevi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Sredstva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za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održavanje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32026" y="2859800"/>
            <a:ext cx="4400624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✔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Visoka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učinkovitost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Zaštita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podmazivanje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Otpornost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na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ekstremne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uvjete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Profesionalna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industrijska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primjena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5808527" y="5033326"/>
            <a:ext cx="3335473" cy="2167410"/>
          </a:xfrm>
          <a:custGeom>
            <a:avLst/>
            <a:gdLst/>
            <a:ahLst/>
            <a:cxnLst/>
            <a:rect l="l" t="t" r="r" b="b"/>
            <a:pathLst>
              <a:path w="3335473" h="2167410">
                <a:moveTo>
                  <a:pt x="0" y="0"/>
                </a:moveTo>
                <a:lnTo>
                  <a:pt x="3335473" y="0"/>
                </a:lnTo>
                <a:lnTo>
                  <a:pt x="3335473" y="2167411"/>
                </a:lnTo>
                <a:lnTo>
                  <a:pt x="0" y="2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891" t="-34156" r="-12330" b="-50855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850688" y="7678433"/>
            <a:ext cx="3020638" cy="3020638"/>
          </a:xfrm>
          <a:custGeom>
            <a:avLst/>
            <a:gdLst/>
            <a:ahLst/>
            <a:cxnLst/>
            <a:rect l="l" t="t" r="r" b="b"/>
            <a:pathLst>
              <a:path w="3020638" h="3020638">
                <a:moveTo>
                  <a:pt x="0" y="0"/>
                </a:moveTo>
                <a:lnTo>
                  <a:pt x="3020638" y="0"/>
                </a:lnTo>
                <a:lnTo>
                  <a:pt x="3020638" y="3020637"/>
                </a:lnTo>
                <a:lnTo>
                  <a:pt x="0" y="30206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0659193" y="7354718"/>
            <a:ext cx="3240901" cy="3240901"/>
          </a:xfrm>
          <a:custGeom>
            <a:avLst/>
            <a:gdLst/>
            <a:ahLst/>
            <a:cxnLst/>
            <a:rect l="l" t="t" r="r" b="b"/>
            <a:pathLst>
              <a:path w="3240901" h="3240901">
                <a:moveTo>
                  <a:pt x="0" y="0"/>
                </a:moveTo>
                <a:lnTo>
                  <a:pt x="3240901" y="0"/>
                </a:lnTo>
                <a:lnTo>
                  <a:pt x="3240901" y="3240902"/>
                </a:lnTo>
                <a:lnTo>
                  <a:pt x="0" y="3240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042749" y="4888281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72820" y="1234215"/>
            <a:ext cx="1044935" cy="496344"/>
          </a:xfrm>
          <a:custGeom>
            <a:avLst/>
            <a:gdLst/>
            <a:ahLst/>
            <a:cxnLst/>
            <a:rect l="l" t="t" r="r" b="b"/>
            <a:pathLst>
              <a:path w="1044935" h="496344">
                <a:moveTo>
                  <a:pt x="0" y="0"/>
                </a:moveTo>
                <a:lnTo>
                  <a:pt x="1044935" y="0"/>
                </a:lnTo>
                <a:lnTo>
                  <a:pt x="1044935" y="496344"/>
                </a:lnTo>
                <a:lnTo>
                  <a:pt x="0" y="496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492098" y="9083380"/>
            <a:ext cx="7947263" cy="1247761"/>
            <a:chOff x="0" y="0"/>
            <a:chExt cx="2019061" cy="3170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9061" cy="317003"/>
            </a:xfrm>
            <a:custGeom>
              <a:avLst/>
              <a:gdLst/>
              <a:ahLst/>
              <a:cxnLst/>
              <a:rect l="l" t="t" r="r" b="b"/>
              <a:pathLst>
                <a:path w="2019061" h="317003">
                  <a:moveTo>
                    <a:pt x="203200" y="0"/>
                  </a:moveTo>
                  <a:lnTo>
                    <a:pt x="2019061" y="0"/>
                  </a:lnTo>
                  <a:lnTo>
                    <a:pt x="1815861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815861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139828" y="9420102"/>
            <a:ext cx="3022336" cy="574316"/>
          </a:xfrm>
          <a:custGeom>
            <a:avLst/>
            <a:gdLst/>
            <a:ahLst/>
            <a:cxnLst/>
            <a:rect l="l" t="t" r="r" b="b"/>
            <a:pathLst>
              <a:path w="3022336" h="574316">
                <a:moveTo>
                  <a:pt x="0" y="0"/>
                </a:moveTo>
                <a:lnTo>
                  <a:pt x="3022336" y="0"/>
                </a:lnTo>
                <a:lnTo>
                  <a:pt x="3022336" y="574316"/>
                </a:lnTo>
                <a:lnTo>
                  <a:pt x="0" y="57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27361">
            <a:off x="1510340" y="-2963815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999"/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795288" y="4320670"/>
            <a:ext cx="6704157" cy="3645947"/>
            <a:chOff x="0" y="0"/>
            <a:chExt cx="1765704" cy="8924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65704" cy="892495"/>
            </a:xfrm>
            <a:custGeom>
              <a:avLst/>
              <a:gdLst/>
              <a:ahLst/>
              <a:cxnLst/>
              <a:rect l="l" t="t" r="r" b="b"/>
              <a:pathLst>
                <a:path w="1765704" h="892495">
                  <a:moveTo>
                    <a:pt x="0" y="0"/>
                  </a:moveTo>
                  <a:lnTo>
                    <a:pt x="1765704" y="0"/>
                  </a:lnTo>
                  <a:lnTo>
                    <a:pt x="1765704" y="892495"/>
                  </a:lnTo>
                  <a:lnTo>
                    <a:pt x="0" y="892495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65704" cy="930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828326" y="3837786"/>
            <a:ext cx="2897589" cy="47625"/>
            <a:chOff x="0" y="0"/>
            <a:chExt cx="1463237" cy="240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17755" y="792240"/>
            <a:ext cx="4283988" cy="2783762"/>
          </a:xfrm>
          <a:custGeom>
            <a:avLst/>
            <a:gdLst/>
            <a:ahLst/>
            <a:cxnLst/>
            <a:rect l="l" t="t" r="r" b="b"/>
            <a:pathLst>
              <a:path w="4283988" h="2783762">
                <a:moveTo>
                  <a:pt x="0" y="0"/>
                </a:moveTo>
                <a:lnTo>
                  <a:pt x="4283989" y="0"/>
                </a:lnTo>
                <a:lnTo>
                  <a:pt x="4283989" y="2783761"/>
                </a:lnTo>
                <a:lnTo>
                  <a:pt x="0" y="2783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91" t="-34156" r="-12330" b="-50855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589855" y="1730559"/>
            <a:ext cx="9380963" cy="6226977"/>
          </a:xfrm>
          <a:custGeom>
            <a:avLst/>
            <a:gdLst/>
            <a:ahLst/>
            <a:cxnLst/>
            <a:rect l="l" t="t" r="r" b="b"/>
            <a:pathLst>
              <a:path w="9380963" h="6226977">
                <a:moveTo>
                  <a:pt x="0" y="0"/>
                </a:moveTo>
                <a:lnTo>
                  <a:pt x="9380963" y="0"/>
                </a:lnTo>
                <a:lnTo>
                  <a:pt x="9380963" y="6226977"/>
                </a:lnTo>
                <a:lnTo>
                  <a:pt x="0" y="62269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4499" b="-11858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317755" y="4611032"/>
            <a:ext cx="5534166" cy="276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OLMA</a:t>
            </a:r>
            <a:r>
              <a:rPr lang="en-US" sz="1899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MAZIVA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b="1" dirty="0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Širok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asortiman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industrijskih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automobilskih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maziva</a:t>
            </a:r>
            <a:endParaRPr lang="en-US" sz="19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Vrhunska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zaštita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dugotrajan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rad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strojeva</a:t>
            </a:r>
            <a:endParaRPr lang="en-US" sz="19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Smanjenje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trošenja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povećanje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učinkovitosti</a:t>
            </a:r>
            <a:endParaRPr lang="en-US" sz="19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Prilagođena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rješenja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za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različite</a:t>
            </a: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industrije</a:t>
            </a:r>
            <a:endParaRPr lang="en-US" sz="19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7834" y="8558332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3580656" y="3681727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996015" y="895832"/>
            <a:ext cx="1278434" cy="607256"/>
          </a:xfrm>
          <a:custGeom>
            <a:avLst/>
            <a:gdLst/>
            <a:ahLst/>
            <a:cxnLst/>
            <a:rect l="l" t="t" r="r" b="b"/>
            <a:pathLst>
              <a:path w="1278434" h="607256">
                <a:moveTo>
                  <a:pt x="0" y="0"/>
                </a:moveTo>
                <a:lnTo>
                  <a:pt x="1278434" y="0"/>
                </a:lnTo>
                <a:lnTo>
                  <a:pt x="1278434" y="607257"/>
                </a:lnTo>
                <a:lnTo>
                  <a:pt x="0" y="607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718422" y="-52102"/>
            <a:ext cx="8108786" cy="1032860"/>
            <a:chOff x="0" y="0"/>
            <a:chExt cx="2213770" cy="2819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3770" cy="281980"/>
            </a:xfrm>
            <a:custGeom>
              <a:avLst/>
              <a:gdLst/>
              <a:ahLst/>
              <a:cxnLst/>
              <a:rect l="l" t="t" r="r" b="b"/>
              <a:pathLst>
                <a:path w="2213770" h="281980">
                  <a:moveTo>
                    <a:pt x="203200" y="0"/>
                  </a:moveTo>
                  <a:lnTo>
                    <a:pt x="2213770" y="0"/>
                  </a:lnTo>
                  <a:lnTo>
                    <a:pt x="2010570" y="281980"/>
                  </a:lnTo>
                  <a:lnTo>
                    <a:pt x="0" y="28198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2010570" cy="320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354594" y="265347"/>
            <a:ext cx="2797692" cy="531628"/>
          </a:xfrm>
          <a:custGeom>
            <a:avLst/>
            <a:gdLst/>
            <a:ahLst/>
            <a:cxnLst/>
            <a:rect l="l" t="t" r="r" b="b"/>
            <a:pathLst>
              <a:path w="2797692" h="531628">
                <a:moveTo>
                  <a:pt x="0" y="0"/>
                </a:moveTo>
                <a:lnTo>
                  <a:pt x="2797693" y="0"/>
                </a:lnTo>
                <a:lnTo>
                  <a:pt x="2797693" y="531628"/>
                </a:lnTo>
                <a:lnTo>
                  <a:pt x="0" y="531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84201">
            <a:off x="15903447" y="8160191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8"/>
                </a:lnTo>
                <a:lnTo>
                  <a:pt x="0" y="4253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19859">
            <a:off x="14867977" y="6586145"/>
            <a:ext cx="649611" cy="308565"/>
          </a:xfrm>
          <a:custGeom>
            <a:avLst/>
            <a:gdLst/>
            <a:ahLst/>
            <a:cxnLst/>
            <a:rect l="l" t="t" r="r" b="b"/>
            <a:pathLst>
              <a:path w="649611" h="308565">
                <a:moveTo>
                  <a:pt x="0" y="0"/>
                </a:moveTo>
                <a:lnTo>
                  <a:pt x="649611" y="0"/>
                </a:lnTo>
                <a:lnTo>
                  <a:pt x="649611" y="308565"/>
                </a:lnTo>
                <a:lnTo>
                  <a:pt x="0" y="3085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13906477" y="4834720"/>
            <a:ext cx="2896235" cy="439603"/>
            <a:chOff x="0" y="0"/>
            <a:chExt cx="1391322" cy="2111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327361">
            <a:off x="-321765" y="-2985509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999"/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5400000">
            <a:off x="3580656" y="6833915"/>
            <a:ext cx="3094210" cy="469652"/>
            <a:chOff x="0" y="0"/>
            <a:chExt cx="1391322" cy="2111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0" y="2127175"/>
            <a:ext cx="5127761" cy="7558014"/>
          </a:xfrm>
          <a:custGeom>
            <a:avLst/>
            <a:gdLst/>
            <a:ahLst/>
            <a:cxnLst/>
            <a:rect l="l" t="t" r="r" b="b"/>
            <a:pathLst>
              <a:path w="5127761" h="7558014">
                <a:moveTo>
                  <a:pt x="0" y="0"/>
                </a:moveTo>
                <a:lnTo>
                  <a:pt x="5127761" y="0"/>
                </a:lnTo>
                <a:lnTo>
                  <a:pt x="5127761" y="7558015"/>
                </a:lnTo>
                <a:lnTo>
                  <a:pt x="0" y="75580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578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54594" y="2466657"/>
            <a:ext cx="3418221" cy="5469154"/>
          </a:xfrm>
          <a:custGeom>
            <a:avLst/>
            <a:gdLst/>
            <a:ahLst/>
            <a:cxnLst/>
            <a:rect l="l" t="t" r="r" b="b"/>
            <a:pathLst>
              <a:path w="3418221" h="5469154">
                <a:moveTo>
                  <a:pt x="0" y="0"/>
                </a:moveTo>
                <a:lnTo>
                  <a:pt x="3418221" y="0"/>
                </a:lnTo>
                <a:lnTo>
                  <a:pt x="3418221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117006" y="2208297"/>
            <a:ext cx="5692448" cy="5692448"/>
          </a:xfrm>
          <a:custGeom>
            <a:avLst/>
            <a:gdLst/>
            <a:ahLst/>
            <a:cxnLst/>
            <a:rect l="l" t="t" r="r" b="b"/>
            <a:pathLst>
              <a:path w="5692448" h="5692448">
                <a:moveTo>
                  <a:pt x="0" y="0"/>
                </a:moveTo>
                <a:lnTo>
                  <a:pt x="5692449" y="0"/>
                </a:lnTo>
                <a:lnTo>
                  <a:pt x="5692449" y="5692448"/>
                </a:lnTo>
                <a:lnTo>
                  <a:pt x="0" y="5692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021203" y="4283353"/>
            <a:ext cx="6045191" cy="5800717"/>
          </a:xfrm>
          <a:custGeom>
            <a:avLst/>
            <a:gdLst/>
            <a:ahLst/>
            <a:cxnLst/>
            <a:rect l="l" t="t" r="r" b="b"/>
            <a:pathLst>
              <a:path w="6045191" h="5800717">
                <a:moveTo>
                  <a:pt x="0" y="0"/>
                </a:moveTo>
                <a:lnTo>
                  <a:pt x="6045192" y="0"/>
                </a:lnTo>
                <a:lnTo>
                  <a:pt x="6045192" y="5800716"/>
                </a:lnTo>
                <a:lnTo>
                  <a:pt x="0" y="58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94840">
            <a:off x="10072430" y="7713438"/>
            <a:ext cx="2379995" cy="2379995"/>
          </a:xfrm>
          <a:custGeom>
            <a:avLst/>
            <a:gdLst/>
            <a:ahLst/>
            <a:cxnLst/>
            <a:rect l="l" t="t" r="r" b="b"/>
            <a:pathLst>
              <a:path w="2379995" h="2379995">
                <a:moveTo>
                  <a:pt x="0" y="0"/>
                </a:moveTo>
                <a:lnTo>
                  <a:pt x="2379995" y="0"/>
                </a:lnTo>
                <a:lnTo>
                  <a:pt x="2379995" y="2379995"/>
                </a:lnTo>
                <a:lnTo>
                  <a:pt x="0" y="2379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210760">
            <a:off x="12133887" y="2707095"/>
            <a:ext cx="1697193" cy="1703875"/>
          </a:xfrm>
          <a:custGeom>
            <a:avLst/>
            <a:gdLst/>
            <a:ahLst/>
            <a:cxnLst/>
            <a:rect l="l" t="t" r="r" b="b"/>
            <a:pathLst>
              <a:path w="1697193" h="1703875">
                <a:moveTo>
                  <a:pt x="0" y="0"/>
                </a:moveTo>
                <a:lnTo>
                  <a:pt x="1697193" y="0"/>
                </a:lnTo>
                <a:lnTo>
                  <a:pt x="1697193" y="1703875"/>
                </a:lnTo>
                <a:lnTo>
                  <a:pt x="0" y="17038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274449" y="107633"/>
            <a:ext cx="9218379" cy="235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50"/>
              </a:lnSpc>
            </a:pPr>
            <a:r>
              <a:rPr lang="en-US" sz="50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ODJEĆA/OBUĆA ZAŠTITE NA</a:t>
            </a:r>
          </a:p>
          <a:p>
            <a:pPr algn="just">
              <a:lnSpc>
                <a:spcPts val="6250"/>
              </a:lnSpc>
            </a:pPr>
            <a:r>
              <a:rPr lang="en-US" sz="50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RADU I VENDING</a:t>
            </a:r>
          </a:p>
          <a:p>
            <a:pPr algn="l">
              <a:lnSpc>
                <a:spcPts val="6250"/>
              </a:lnSpc>
            </a:pPr>
            <a:endParaRPr lang="en-US" sz="5000" b="1">
              <a:solidFill>
                <a:srgbClr val="1A1A1A"/>
              </a:solidFill>
              <a:latin typeface="Merriweather Sans Bold"/>
              <a:ea typeface="Merriweather Sans Bold"/>
              <a:cs typeface="Merriweather Sans Bold"/>
              <a:sym typeface="Merriweather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782217" y="3064431"/>
            <a:ext cx="3824288" cy="199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u="sng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ZAŠTITNA OPREMA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1899" u="sng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✔ Radna odjeća i obuća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Rukavice i zaštitna oprema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Kacige i dodatna oprema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Prilagođeno svim industrijama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777285" y="5877169"/>
            <a:ext cx="3930253" cy="199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u="sng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VENDING </a:t>
            </a:r>
            <a:r>
              <a:rPr lang="en-US" sz="1899" u="sng" dirty="0" err="1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RJEŠENJA</a:t>
            </a:r>
            <a:endParaRPr lang="en-US" sz="1899" u="sng" dirty="0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u="sng" dirty="0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✔ </a:t>
            </a:r>
            <a:r>
              <a:rPr lang="en-US" sz="1899" dirty="0" err="1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Dostupnost</a:t>
            </a: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proizvoda</a:t>
            </a: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24/7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899" dirty="0" err="1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Smanjenje</a:t>
            </a: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potrošnje</a:t>
            </a: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(30–40%)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899" dirty="0" err="1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Automatsko</a:t>
            </a: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praćenje</a:t>
            </a: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1899" dirty="0" err="1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kontrola</a:t>
            </a:r>
            <a:endParaRPr lang="en-US" sz="1899" dirty="0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899" dirty="0" err="1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Održavanje</a:t>
            </a: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1899" dirty="0" err="1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servis</a:t>
            </a:r>
            <a:r>
              <a:rPr lang="en-US" sz="1899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uključeni</a:t>
            </a:r>
            <a:endParaRPr lang="en-US" sz="1899" dirty="0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31" name="Group 31"/>
          <p:cNvGrpSpPr/>
          <p:nvPr/>
        </p:nvGrpSpPr>
        <p:grpSpPr>
          <a:xfrm rot="-10800000">
            <a:off x="5828915" y="5573081"/>
            <a:ext cx="2897589" cy="47625"/>
            <a:chOff x="0" y="0"/>
            <a:chExt cx="1463237" cy="240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88292" y="534988"/>
            <a:ext cx="1044935" cy="496344"/>
          </a:xfrm>
          <a:custGeom>
            <a:avLst/>
            <a:gdLst/>
            <a:ahLst/>
            <a:cxnLst/>
            <a:rect l="l" t="t" r="r" b="b"/>
            <a:pathLst>
              <a:path w="1044935" h="496344">
                <a:moveTo>
                  <a:pt x="0" y="0"/>
                </a:moveTo>
                <a:lnTo>
                  <a:pt x="1044935" y="0"/>
                </a:lnTo>
                <a:lnTo>
                  <a:pt x="1044935" y="496344"/>
                </a:lnTo>
                <a:lnTo>
                  <a:pt x="0" y="496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16488286" y="2991423"/>
            <a:ext cx="2897589" cy="684046"/>
            <a:chOff x="0" y="0"/>
            <a:chExt cx="1463237" cy="3454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6497182" y="6567437"/>
            <a:ext cx="2897589" cy="684046"/>
            <a:chOff x="0" y="0"/>
            <a:chExt cx="1463237" cy="3454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6529" y="9083380"/>
            <a:ext cx="8358221" cy="1203620"/>
            <a:chOff x="0" y="0"/>
            <a:chExt cx="2201342" cy="3170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01342" cy="317003"/>
            </a:xfrm>
            <a:custGeom>
              <a:avLst/>
              <a:gdLst/>
              <a:ahLst/>
              <a:cxnLst/>
              <a:rect l="l" t="t" r="r" b="b"/>
              <a:pathLst>
                <a:path w="2201342" h="317003">
                  <a:moveTo>
                    <a:pt x="203200" y="0"/>
                  </a:moveTo>
                  <a:lnTo>
                    <a:pt x="2201342" y="0"/>
                  </a:lnTo>
                  <a:lnTo>
                    <a:pt x="1998142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1998142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161327" y="9398580"/>
            <a:ext cx="3016567" cy="573219"/>
          </a:xfrm>
          <a:custGeom>
            <a:avLst/>
            <a:gdLst/>
            <a:ahLst/>
            <a:cxnLst/>
            <a:rect l="l" t="t" r="r" b="b"/>
            <a:pathLst>
              <a:path w="3016567" h="573219">
                <a:moveTo>
                  <a:pt x="0" y="0"/>
                </a:moveTo>
                <a:lnTo>
                  <a:pt x="3016567" y="0"/>
                </a:lnTo>
                <a:lnTo>
                  <a:pt x="3016567" y="573219"/>
                </a:lnTo>
                <a:lnTo>
                  <a:pt x="0" y="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33834" y="2382922"/>
            <a:ext cx="3872659" cy="2760578"/>
          </a:xfrm>
          <a:custGeom>
            <a:avLst/>
            <a:gdLst/>
            <a:ahLst/>
            <a:cxnLst/>
            <a:rect l="l" t="t" r="r" b="b"/>
            <a:pathLst>
              <a:path w="3872659" h="2760578">
                <a:moveTo>
                  <a:pt x="0" y="0"/>
                </a:moveTo>
                <a:lnTo>
                  <a:pt x="3872659" y="0"/>
                </a:lnTo>
                <a:lnTo>
                  <a:pt x="3872659" y="2760578"/>
                </a:lnTo>
                <a:lnTo>
                  <a:pt x="0" y="2760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10760" y="5681524"/>
            <a:ext cx="3221811" cy="2676731"/>
          </a:xfrm>
          <a:custGeom>
            <a:avLst/>
            <a:gdLst/>
            <a:ahLst/>
            <a:cxnLst/>
            <a:rect l="l" t="t" r="r" b="b"/>
            <a:pathLst>
              <a:path w="3221811" h="2676731">
                <a:moveTo>
                  <a:pt x="0" y="0"/>
                </a:moveTo>
                <a:lnTo>
                  <a:pt x="3221810" y="0"/>
                </a:lnTo>
                <a:lnTo>
                  <a:pt x="3221810" y="2676731"/>
                </a:lnTo>
                <a:lnTo>
                  <a:pt x="0" y="26767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996000" y="2359890"/>
            <a:ext cx="3225204" cy="2153506"/>
          </a:xfrm>
          <a:custGeom>
            <a:avLst/>
            <a:gdLst/>
            <a:ahLst/>
            <a:cxnLst/>
            <a:rect l="l" t="t" r="r" b="b"/>
            <a:pathLst>
              <a:path w="3225204" h="2153506">
                <a:moveTo>
                  <a:pt x="0" y="0"/>
                </a:moveTo>
                <a:lnTo>
                  <a:pt x="3225204" y="0"/>
                </a:lnTo>
                <a:lnTo>
                  <a:pt x="3225204" y="2153506"/>
                </a:lnTo>
                <a:lnTo>
                  <a:pt x="0" y="2153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406493" y="5477891"/>
            <a:ext cx="4105120" cy="3083998"/>
          </a:xfrm>
          <a:custGeom>
            <a:avLst/>
            <a:gdLst/>
            <a:ahLst/>
            <a:cxnLst/>
            <a:rect l="l" t="t" r="r" b="b"/>
            <a:pathLst>
              <a:path w="4105120" h="3083998">
                <a:moveTo>
                  <a:pt x="0" y="0"/>
                </a:moveTo>
                <a:lnTo>
                  <a:pt x="4105121" y="0"/>
                </a:lnTo>
                <a:lnTo>
                  <a:pt x="4105121" y="3083997"/>
                </a:lnTo>
                <a:lnTo>
                  <a:pt x="0" y="3083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045975" y="1877804"/>
            <a:ext cx="3775975" cy="3095062"/>
          </a:xfrm>
          <a:custGeom>
            <a:avLst/>
            <a:gdLst/>
            <a:ahLst/>
            <a:cxnLst/>
            <a:rect l="l" t="t" r="r" b="b"/>
            <a:pathLst>
              <a:path w="3775975" h="3095062">
                <a:moveTo>
                  <a:pt x="0" y="0"/>
                </a:moveTo>
                <a:lnTo>
                  <a:pt x="3775975" y="0"/>
                </a:lnTo>
                <a:lnTo>
                  <a:pt x="3775975" y="3095061"/>
                </a:lnTo>
                <a:lnTo>
                  <a:pt x="0" y="30950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045975" y="5714319"/>
            <a:ext cx="3752457" cy="2496771"/>
          </a:xfrm>
          <a:custGeom>
            <a:avLst/>
            <a:gdLst/>
            <a:ahLst/>
            <a:cxnLst/>
            <a:rect l="l" t="t" r="r" b="b"/>
            <a:pathLst>
              <a:path w="3752457" h="2496771">
                <a:moveTo>
                  <a:pt x="0" y="0"/>
                </a:moveTo>
                <a:lnTo>
                  <a:pt x="3752457" y="0"/>
                </a:lnTo>
                <a:lnTo>
                  <a:pt x="3752457" y="2496771"/>
                </a:lnTo>
                <a:lnTo>
                  <a:pt x="0" y="2496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584880" y="5477891"/>
            <a:ext cx="2819425" cy="2819425"/>
          </a:xfrm>
          <a:custGeom>
            <a:avLst/>
            <a:gdLst/>
            <a:ahLst/>
            <a:cxnLst/>
            <a:rect l="l" t="t" r="r" b="b"/>
            <a:pathLst>
              <a:path w="2819425" h="2819425">
                <a:moveTo>
                  <a:pt x="0" y="0"/>
                </a:moveTo>
                <a:lnTo>
                  <a:pt x="2819424" y="0"/>
                </a:lnTo>
                <a:lnTo>
                  <a:pt x="2819424" y="2819424"/>
                </a:lnTo>
                <a:lnTo>
                  <a:pt x="0" y="2819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333227" y="376902"/>
            <a:ext cx="8826404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25"/>
              </a:lnSpc>
            </a:pPr>
            <a:r>
              <a:rPr lang="en-US" sz="65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BRTVENI PROIZVODI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082655" y="1839704"/>
            <a:ext cx="2586955" cy="2580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 b="1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ASORTIMAN</a:t>
            </a:r>
          </a:p>
          <a:p>
            <a:pPr algn="l">
              <a:lnSpc>
                <a:spcPts val="2959"/>
              </a:lnSpc>
              <a:spcBef>
                <a:spcPct val="0"/>
              </a:spcBef>
            </a:pPr>
            <a:endParaRPr lang="en-US" sz="2113" b="1">
              <a:solidFill>
                <a:srgbClr val="1A1A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✔ Brtvene pletenice</a:t>
            </a:r>
          </a:p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Tehničke gume</a:t>
            </a:r>
          </a:p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O-ring prsteni</a:t>
            </a:r>
          </a:p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Semerinzi</a:t>
            </a:r>
          </a:p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Tehnička plastika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082655" y="5254530"/>
            <a:ext cx="3512403" cy="295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PRIMJENA</a:t>
            </a:r>
          </a:p>
          <a:p>
            <a:pPr algn="l">
              <a:lnSpc>
                <a:spcPts val="2939"/>
              </a:lnSpc>
              <a:spcBef>
                <a:spcPct val="0"/>
              </a:spcBef>
            </a:pPr>
            <a:endParaRPr lang="en-US" sz="2099" b="1">
              <a:solidFill>
                <a:srgbClr val="1A1A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✔ Brtvljenje i zaštita sustava</a:t>
            </a:r>
          </a:p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Otpornost na tlak i temperaturu</a:t>
            </a:r>
          </a:p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✔ Industrijska i tehnička primjena</a:t>
            </a:r>
          </a:p>
        </p:txBody>
      </p:sp>
      <p:grpSp>
        <p:nvGrpSpPr>
          <p:cNvPr id="26" name="Group 26"/>
          <p:cNvGrpSpPr/>
          <p:nvPr/>
        </p:nvGrpSpPr>
        <p:grpSpPr>
          <a:xfrm rot="-10800000">
            <a:off x="14082655" y="5095875"/>
            <a:ext cx="2897589" cy="47625"/>
            <a:chOff x="0" y="0"/>
            <a:chExt cx="1463237" cy="2405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07356" y="1192762"/>
            <a:ext cx="7666123" cy="1311564"/>
            <a:chOff x="0" y="0"/>
            <a:chExt cx="2019061" cy="34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9061" cy="345432"/>
            </a:xfrm>
            <a:custGeom>
              <a:avLst/>
              <a:gdLst/>
              <a:ahLst/>
              <a:cxnLst/>
              <a:rect l="l" t="t" r="r" b="b"/>
              <a:pathLst>
                <a:path w="2019061" h="345432">
                  <a:moveTo>
                    <a:pt x="203200" y="0"/>
                  </a:moveTo>
                  <a:lnTo>
                    <a:pt x="2019061" y="0"/>
                  </a:lnTo>
                  <a:lnTo>
                    <a:pt x="1815861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815861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78925" y="5782011"/>
            <a:ext cx="1730151" cy="1643224"/>
            <a:chOff x="0" y="0"/>
            <a:chExt cx="406400" cy="3859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7025" y="5795569"/>
            <a:ext cx="1730151" cy="1643224"/>
            <a:chOff x="0" y="0"/>
            <a:chExt cx="406400" cy="3859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658179" y="5795569"/>
            <a:ext cx="1730151" cy="1643224"/>
            <a:chOff x="0" y="0"/>
            <a:chExt cx="406400" cy="3859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77464" y="2423459"/>
            <a:ext cx="21155573" cy="3982178"/>
            <a:chOff x="0" y="0"/>
            <a:chExt cx="1941123" cy="36538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41123" cy="365384"/>
            </a:xfrm>
            <a:custGeom>
              <a:avLst/>
              <a:gdLst/>
              <a:ahLst/>
              <a:cxnLst/>
              <a:rect l="l" t="t" r="r" b="b"/>
              <a:pathLst>
                <a:path w="1941123" h="365384">
                  <a:moveTo>
                    <a:pt x="203200" y="0"/>
                  </a:moveTo>
                  <a:lnTo>
                    <a:pt x="1941123" y="0"/>
                  </a:lnTo>
                  <a:lnTo>
                    <a:pt x="1737923" y="365384"/>
                  </a:lnTo>
                  <a:lnTo>
                    <a:pt x="0" y="36538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1737923" cy="403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385829" y="1314617"/>
            <a:ext cx="5709461" cy="1084933"/>
          </a:xfrm>
          <a:custGeom>
            <a:avLst/>
            <a:gdLst/>
            <a:ahLst/>
            <a:cxnLst/>
            <a:rect l="l" t="t" r="r" b="b"/>
            <a:pathLst>
              <a:path w="5709461" h="1084933">
                <a:moveTo>
                  <a:pt x="0" y="0"/>
                </a:moveTo>
                <a:lnTo>
                  <a:pt x="5709462" y="0"/>
                </a:lnTo>
                <a:lnTo>
                  <a:pt x="5709462" y="1084933"/>
                </a:lnTo>
                <a:lnTo>
                  <a:pt x="0" y="1084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561610" y="5442014"/>
            <a:ext cx="3266740" cy="6058826"/>
          </a:xfrm>
          <a:custGeom>
            <a:avLst/>
            <a:gdLst/>
            <a:ahLst/>
            <a:cxnLst/>
            <a:rect l="l" t="t" r="r" b="b"/>
            <a:pathLst>
              <a:path w="3266740" h="6058826">
                <a:moveTo>
                  <a:pt x="0" y="0"/>
                </a:moveTo>
                <a:lnTo>
                  <a:pt x="3266741" y="0"/>
                </a:lnTo>
                <a:lnTo>
                  <a:pt x="3266741" y="6058826"/>
                </a:lnTo>
                <a:lnTo>
                  <a:pt x="0" y="6058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855250" y="3421230"/>
            <a:ext cx="468561" cy="713998"/>
          </a:xfrm>
          <a:custGeom>
            <a:avLst/>
            <a:gdLst/>
            <a:ahLst/>
            <a:cxnLst/>
            <a:rect l="l" t="t" r="r" b="b"/>
            <a:pathLst>
              <a:path w="468561" h="713998">
                <a:moveTo>
                  <a:pt x="0" y="0"/>
                </a:moveTo>
                <a:lnTo>
                  <a:pt x="468562" y="0"/>
                </a:lnTo>
                <a:lnTo>
                  <a:pt x="468562" y="713998"/>
                </a:lnTo>
                <a:lnTo>
                  <a:pt x="0" y="713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806879" y="3421230"/>
            <a:ext cx="468561" cy="713998"/>
          </a:xfrm>
          <a:custGeom>
            <a:avLst/>
            <a:gdLst/>
            <a:ahLst/>
            <a:cxnLst/>
            <a:rect l="l" t="t" r="r" b="b"/>
            <a:pathLst>
              <a:path w="468561" h="713998">
                <a:moveTo>
                  <a:pt x="0" y="0"/>
                </a:moveTo>
                <a:lnTo>
                  <a:pt x="468562" y="0"/>
                </a:lnTo>
                <a:lnTo>
                  <a:pt x="468562" y="713998"/>
                </a:lnTo>
                <a:lnTo>
                  <a:pt x="0" y="713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756269" y="3421230"/>
            <a:ext cx="468561" cy="713998"/>
          </a:xfrm>
          <a:custGeom>
            <a:avLst/>
            <a:gdLst/>
            <a:ahLst/>
            <a:cxnLst/>
            <a:rect l="l" t="t" r="r" b="b"/>
            <a:pathLst>
              <a:path w="468561" h="713998">
                <a:moveTo>
                  <a:pt x="0" y="0"/>
                </a:moveTo>
                <a:lnTo>
                  <a:pt x="468562" y="0"/>
                </a:lnTo>
                <a:lnTo>
                  <a:pt x="468562" y="713998"/>
                </a:lnTo>
                <a:lnTo>
                  <a:pt x="0" y="713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671415" y="3421230"/>
            <a:ext cx="468561" cy="713998"/>
          </a:xfrm>
          <a:custGeom>
            <a:avLst/>
            <a:gdLst/>
            <a:ahLst/>
            <a:cxnLst/>
            <a:rect l="l" t="t" r="r" b="b"/>
            <a:pathLst>
              <a:path w="468561" h="713998">
                <a:moveTo>
                  <a:pt x="0" y="0"/>
                </a:moveTo>
                <a:lnTo>
                  <a:pt x="468561" y="0"/>
                </a:lnTo>
                <a:lnTo>
                  <a:pt x="468561" y="713998"/>
                </a:lnTo>
                <a:lnTo>
                  <a:pt x="0" y="713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728503" y="2976482"/>
            <a:ext cx="579181" cy="588748"/>
          </a:xfrm>
          <a:custGeom>
            <a:avLst/>
            <a:gdLst/>
            <a:ahLst/>
            <a:cxnLst/>
            <a:rect l="l" t="t" r="r" b="b"/>
            <a:pathLst>
              <a:path w="579181" h="588748">
                <a:moveTo>
                  <a:pt x="0" y="0"/>
                </a:moveTo>
                <a:lnTo>
                  <a:pt x="579181" y="0"/>
                </a:lnTo>
                <a:lnTo>
                  <a:pt x="579181" y="588749"/>
                </a:lnTo>
                <a:lnTo>
                  <a:pt x="0" y="588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697563" y="3869734"/>
            <a:ext cx="641063" cy="641063"/>
          </a:xfrm>
          <a:custGeom>
            <a:avLst/>
            <a:gdLst/>
            <a:ahLst/>
            <a:cxnLst/>
            <a:rect l="l" t="t" r="r" b="b"/>
            <a:pathLst>
              <a:path w="641063" h="641063">
                <a:moveTo>
                  <a:pt x="0" y="0"/>
                </a:moveTo>
                <a:lnTo>
                  <a:pt x="641062" y="0"/>
                </a:lnTo>
                <a:lnTo>
                  <a:pt x="641062" y="641063"/>
                </a:lnTo>
                <a:lnTo>
                  <a:pt x="0" y="6410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786523" y="4780312"/>
            <a:ext cx="552102" cy="542440"/>
          </a:xfrm>
          <a:custGeom>
            <a:avLst/>
            <a:gdLst/>
            <a:ahLst/>
            <a:cxnLst/>
            <a:rect l="l" t="t" r="r" b="b"/>
            <a:pathLst>
              <a:path w="552102" h="542440">
                <a:moveTo>
                  <a:pt x="0" y="0"/>
                </a:moveTo>
                <a:lnTo>
                  <a:pt x="552102" y="0"/>
                </a:lnTo>
                <a:lnTo>
                  <a:pt x="552102" y="542440"/>
                </a:lnTo>
                <a:lnTo>
                  <a:pt x="0" y="542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468828" y="6617181"/>
            <a:ext cx="684624" cy="325197"/>
          </a:xfrm>
          <a:custGeom>
            <a:avLst/>
            <a:gdLst/>
            <a:ahLst/>
            <a:cxnLst/>
            <a:rect l="l" t="t" r="r" b="b"/>
            <a:pathLst>
              <a:path w="684624" h="325197">
                <a:moveTo>
                  <a:pt x="0" y="0"/>
                </a:moveTo>
                <a:lnTo>
                  <a:pt x="684624" y="0"/>
                </a:lnTo>
                <a:lnTo>
                  <a:pt x="684624" y="325196"/>
                </a:lnTo>
                <a:lnTo>
                  <a:pt x="0" y="325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368833" y="8471427"/>
            <a:ext cx="1573746" cy="1573746"/>
          </a:xfrm>
          <a:custGeom>
            <a:avLst/>
            <a:gdLst/>
            <a:ahLst/>
            <a:cxnLst/>
            <a:rect l="l" t="t" r="r" b="b"/>
            <a:pathLst>
              <a:path w="1573746" h="1573746">
                <a:moveTo>
                  <a:pt x="0" y="0"/>
                </a:moveTo>
                <a:lnTo>
                  <a:pt x="1573745" y="0"/>
                </a:lnTo>
                <a:lnTo>
                  <a:pt x="1573745" y="1573746"/>
                </a:lnTo>
                <a:lnTo>
                  <a:pt x="0" y="15737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5206318" y="2999394"/>
            <a:ext cx="4440695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www.astra-prom.hr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587435" y="4185117"/>
            <a:ext cx="1004192" cy="46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3"/>
              </a:lnSpc>
              <a:spcBef>
                <a:spcPct val="0"/>
              </a:spcBef>
            </a:pPr>
            <a:r>
              <a:rPr lang="en-US" sz="2688" b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Rijeka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284651" y="4185117"/>
            <a:ext cx="167516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3"/>
              </a:lnSpc>
              <a:spcBef>
                <a:spcPct val="0"/>
              </a:spcBef>
            </a:pPr>
            <a:r>
              <a:rPr lang="en-US" sz="2688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Samobor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378694" y="4135228"/>
            <a:ext cx="132019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3"/>
              </a:lnSpc>
              <a:spcBef>
                <a:spcPct val="0"/>
              </a:spcBef>
            </a:pPr>
            <a:r>
              <a:rPr lang="en-US" sz="2688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Novska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183430" y="4135228"/>
            <a:ext cx="168381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3"/>
              </a:lnSpc>
              <a:spcBef>
                <a:spcPct val="0"/>
              </a:spcBef>
            </a:pPr>
            <a:r>
              <a:rPr lang="en-US" sz="2688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Sarajevo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658179" y="3908833"/>
            <a:ext cx="3709834" cy="50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4"/>
              </a:lnSpc>
              <a:spcBef>
                <a:spcPct val="0"/>
              </a:spcBef>
            </a:pPr>
            <a:r>
              <a:rPr lang="en-US" sz="2989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info@astra-prom.hr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58179" y="4801041"/>
            <a:ext cx="3709834" cy="562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02"/>
              </a:lnSpc>
              <a:spcBef>
                <a:spcPct val="0"/>
              </a:spcBef>
            </a:pPr>
            <a:r>
              <a:rPr lang="en-US" sz="3072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+ 385 51 223 633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562183" y="4735830"/>
            <a:ext cx="1029444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Marinići 199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51216 Viškovo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284651" y="4735830"/>
            <a:ext cx="1475333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Rudarska draga 11b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10430 Samobor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294058" y="4735830"/>
            <a:ext cx="1308348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Zagrebačka ul. 55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44330 Novska</a:t>
            </a:r>
          </a:p>
        </p:txBody>
      </p:sp>
      <p:grpSp>
        <p:nvGrpSpPr>
          <p:cNvPr id="38" name="Group 38"/>
          <p:cNvGrpSpPr/>
          <p:nvPr/>
        </p:nvGrpSpPr>
        <p:grpSpPr>
          <a:xfrm rot="-10800000">
            <a:off x="12364604" y="1040362"/>
            <a:ext cx="2897589" cy="47625"/>
            <a:chOff x="0" y="0"/>
            <a:chExt cx="1463237" cy="2405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10800000">
            <a:off x="623510" y="6579811"/>
            <a:ext cx="2897589" cy="47625"/>
            <a:chOff x="0" y="0"/>
            <a:chExt cx="1463237" cy="240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 rot="584201">
            <a:off x="-1961241" y="-1717934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14000"/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5155048">
            <a:off x="7873163" y="8262072"/>
            <a:ext cx="5114781" cy="5114781"/>
          </a:xfrm>
          <a:custGeom>
            <a:avLst/>
            <a:gdLst/>
            <a:ahLst/>
            <a:cxnLst/>
            <a:rect l="l" t="t" r="r" b="b"/>
            <a:pathLst>
              <a:path w="5114781" h="5114781">
                <a:moveTo>
                  <a:pt x="0" y="0"/>
                </a:moveTo>
                <a:lnTo>
                  <a:pt x="5114781" y="0"/>
                </a:lnTo>
                <a:lnTo>
                  <a:pt x="5114781" y="5114781"/>
                </a:lnTo>
                <a:lnTo>
                  <a:pt x="0" y="51147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15000"/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6183431" y="4637978"/>
            <a:ext cx="1683812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4"/>
              </a:lnSpc>
              <a:spcBef>
                <a:spcPct val="0"/>
              </a:spcBef>
            </a:pPr>
            <a:r>
              <a:rPr lang="en-US" sz="1524" i="1" dirty="0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+385912236363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65752" y="731290"/>
            <a:ext cx="7036523" cy="1661142"/>
            <a:chOff x="0" y="0"/>
            <a:chExt cx="1463237" cy="34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79398">
            <a:off x="11031587" y="6248053"/>
            <a:ext cx="1730151" cy="1643224"/>
            <a:chOff x="0" y="0"/>
            <a:chExt cx="406400" cy="3859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F686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84201">
            <a:off x="1357751" y="1296022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8" y="0"/>
                </a:lnTo>
                <a:lnTo>
                  <a:pt x="4253618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484560" y="1404214"/>
            <a:ext cx="10846340" cy="3796847"/>
            <a:chOff x="0" y="0"/>
            <a:chExt cx="2856649" cy="9999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56649" cy="999993"/>
            </a:xfrm>
            <a:custGeom>
              <a:avLst/>
              <a:gdLst/>
              <a:ahLst/>
              <a:cxnLst/>
              <a:rect l="l" t="t" r="r" b="b"/>
              <a:pathLst>
                <a:path w="2856649" h="999993">
                  <a:moveTo>
                    <a:pt x="0" y="0"/>
                  </a:moveTo>
                  <a:lnTo>
                    <a:pt x="2856649" y="0"/>
                  </a:lnTo>
                  <a:lnTo>
                    <a:pt x="2856649" y="999993"/>
                  </a:lnTo>
                  <a:lnTo>
                    <a:pt x="0" y="999993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56649" cy="103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25372" y="731290"/>
            <a:ext cx="11978622" cy="9461124"/>
            <a:chOff x="0" y="0"/>
            <a:chExt cx="622180" cy="4914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2180" cy="491419"/>
            </a:xfrm>
            <a:custGeom>
              <a:avLst/>
              <a:gdLst/>
              <a:ahLst/>
              <a:cxnLst/>
              <a:rect l="l" t="t" r="r" b="b"/>
              <a:pathLst>
                <a:path w="622180" h="491419">
                  <a:moveTo>
                    <a:pt x="203200" y="0"/>
                  </a:moveTo>
                  <a:lnTo>
                    <a:pt x="622180" y="0"/>
                  </a:lnTo>
                  <a:lnTo>
                    <a:pt x="418980" y="491419"/>
                  </a:lnTo>
                  <a:lnTo>
                    <a:pt x="0" y="491419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76373" r="-76373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4559375" y="8880850"/>
            <a:ext cx="7666123" cy="1311564"/>
            <a:chOff x="0" y="0"/>
            <a:chExt cx="2019061" cy="3454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19061" cy="345432"/>
            </a:xfrm>
            <a:custGeom>
              <a:avLst/>
              <a:gdLst/>
              <a:ahLst/>
              <a:cxnLst/>
              <a:rect l="l" t="t" r="r" b="b"/>
              <a:pathLst>
                <a:path w="2019061" h="345432">
                  <a:moveTo>
                    <a:pt x="203200" y="0"/>
                  </a:moveTo>
                  <a:lnTo>
                    <a:pt x="2019061" y="0"/>
                  </a:lnTo>
                  <a:lnTo>
                    <a:pt x="1815861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1815861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416325" y="9258300"/>
            <a:ext cx="19120649" cy="1667313"/>
            <a:chOff x="0" y="0"/>
            <a:chExt cx="5035891" cy="4391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86783" y="234525"/>
            <a:ext cx="1045822" cy="496765"/>
          </a:xfrm>
          <a:custGeom>
            <a:avLst/>
            <a:gdLst/>
            <a:ahLst/>
            <a:cxnLst/>
            <a:rect l="l" t="t" r="r" b="b"/>
            <a:pathLst>
              <a:path w="1045822" h="496765">
                <a:moveTo>
                  <a:pt x="0" y="0"/>
                </a:moveTo>
                <a:lnTo>
                  <a:pt x="1045822" y="0"/>
                </a:lnTo>
                <a:lnTo>
                  <a:pt x="1045822" y="496765"/>
                </a:lnTo>
                <a:lnTo>
                  <a:pt x="0" y="496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026166" y="9499052"/>
            <a:ext cx="2928400" cy="556466"/>
          </a:xfrm>
          <a:custGeom>
            <a:avLst/>
            <a:gdLst/>
            <a:ahLst/>
            <a:cxnLst/>
            <a:rect l="l" t="t" r="r" b="b"/>
            <a:pathLst>
              <a:path w="2928400" h="556466">
                <a:moveTo>
                  <a:pt x="0" y="0"/>
                </a:moveTo>
                <a:lnTo>
                  <a:pt x="2928400" y="0"/>
                </a:lnTo>
                <a:lnTo>
                  <a:pt x="2928400" y="556465"/>
                </a:lnTo>
                <a:lnTo>
                  <a:pt x="0" y="556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002243">
            <a:off x="27830" y="4843773"/>
            <a:ext cx="6803686" cy="6803686"/>
          </a:xfrm>
          <a:custGeom>
            <a:avLst/>
            <a:gdLst/>
            <a:ahLst/>
            <a:cxnLst/>
            <a:rect l="l" t="t" r="r" b="b"/>
            <a:pathLst>
              <a:path w="6803686" h="6803686">
                <a:moveTo>
                  <a:pt x="0" y="0"/>
                </a:moveTo>
                <a:lnTo>
                  <a:pt x="6803686" y="0"/>
                </a:lnTo>
                <a:lnTo>
                  <a:pt x="6803686" y="6803685"/>
                </a:lnTo>
                <a:lnTo>
                  <a:pt x="0" y="6803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12455" y="5143500"/>
            <a:ext cx="409711" cy="885862"/>
          </a:xfrm>
          <a:custGeom>
            <a:avLst/>
            <a:gdLst/>
            <a:ahLst/>
            <a:cxnLst/>
            <a:rect l="l" t="t" r="r" b="b"/>
            <a:pathLst>
              <a:path w="409711" h="885862">
                <a:moveTo>
                  <a:pt x="0" y="0"/>
                </a:moveTo>
                <a:lnTo>
                  <a:pt x="409711" y="0"/>
                </a:lnTo>
                <a:lnTo>
                  <a:pt x="409711" y="885862"/>
                </a:lnTo>
                <a:lnTo>
                  <a:pt x="0" y="885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930110" y="9662874"/>
            <a:ext cx="104547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  <a:spcBef>
                <a:spcPct val="0"/>
              </a:spcBef>
            </a:pPr>
            <a:r>
              <a:rPr lang="en-US" sz="2279" b="1" dirty="0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Rijeka</a:t>
            </a:r>
          </a:p>
        </p:txBody>
      </p:sp>
      <p:sp>
        <p:nvSpPr>
          <p:cNvPr id="25" name="Freeform 25"/>
          <p:cNvSpPr/>
          <p:nvPr/>
        </p:nvSpPr>
        <p:spPr>
          <a:xfrm>
            <a:off x="2473315" y="7248735"/>
            <a:ext cx="393021" cy="849776"/>
          </a:xfrm>
          <a:custGeom>
            <a:avLst/>
            <a:gdLst/>
            <a:ahLst/>
            <a:cxnLst/>
            <a:rect l="l" t="t" r="r" b="b"/>
            <a:pathLst>
              <a:path w="393021" h="849776">
                <a:moveTo>
                  <a:pt x="0" y="0"/>
                </a:moveTo>
                <a:lnTo>
                  <a:pt x="393021" y="0"/>
                </a:lnTo>
                <a:lnTo>
                  <a:pt x="393021" y="849775"/>
                </a:lnTo>
                <a:lnTo>
                  <a:pt x="0" y="849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975588" y="6588543"/>
            <a:ext cx="388740" cy="840518"/>
          </a:xfrm>
          <a:custGeom>
            <a:avLst/>
            <a:gdLst/>
            <a:ahLst/>
            <a:cxnLst/>
            <a:rect l="l" t="t" r="r" b="b"/>
            <a:pathLst>
              <a:path w="388740" h="840518">
                <a:moveTo>
                  <a:pt x="0" y="0"/>
                </a:moveTo>
                <a:lnTo>
                  <a:pt x="388739" y="0"/>
                </a:lnTo>
                <a:lnTo>
                  <a:pt x="388739" y="840518"/>
                </a:lnTo>
                <a:lnTo>
                  <a:pt x="0" y="840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745087" y="9072427"/>
            <a:ext cx="375558" cy="812017"/>
          </a:xfrm>
          <a:custGeom>
            <a:avLst/>
            <a:gdLst/>
            <a:ahLst/>
            <a:cxnLst/>
            <a:rect l="l" t="t" r="r" b="b"/>
            <a:pathLst>
              <a:path w="375558" h="812017">
                <a:moveTo>
                  <a:pt x="0" y="0"/>
                </a:moveTo>
                <a:lnTo>
                  <a:pt x="375558" y="0"/>
                </a:lnTo>
                <a:lnTo>
                  <a:pt x="375558" y="812018"/>
                </a:lnTo>
                <a:lnTo>
                  <a:pt x="0" y="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025132" y="9294053"/>
            <a:ext cx="822915" cy="838639"/>
          </a:xfrm>
          <a:custGeom>
            <a:avLst/>
            <a:gdLst/>
            <a:ahLst/>
            <a:cxnLst/>
            <a:rect l="l" t="t" r="r" b="b"/>
            <a:pathLst>
              <a:path w="822915" h="838639">
                <a:moveTo>
                  <a:pt x="0" y="0"/>
                </a:moveTo>
                <a:lnTo>
                  <a:pt x="822915" y="0"/>
                </a:lnTo>
                <a:lnTo>
                  <a:pt x="822915" y="838639"/>
                </a:lnTo>
                <a:lnTo>
                  <a:pt x="0" y="8386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474574" y="20996"/>
            <a:ext cx="6613965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5"/>
              </a:lnSpc>
            </a:pPr>
            <a:r>
              <a:rPr lang="en-US" sz="6500" b="1">
                <a:solidFill>
                  <a:srgbClr val="1A1A1A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 NAMA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707490" y="1610368"/>
            <a:ext cx="8542737" cy="371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9"/>
              </a:lnSpc>
            </a:pP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ASTRAPROM d.o.o. je privatna tvrtka osnovana 1994. godine, specijalizirana za distribuciju rezervnih dijelova za industriju, obrtništvo i održavanje.</a:t>
            </a:r>
          </a:p>
          <a:p>
            <a:pPr algn="ctr">
              <a:lnSpc>
                <a:spcPts val="2479"/>
              </a:lnSpc>
            </a:pPr>
            <a:endParaRPr lang="en-US" sz="1771">
              <a:solidFill>
                <a:srgbClr val="F8F0EE"/>
              </a:solidFill>
              <a:latin typeface="Inter 1"/>
              <a:ea typeface="Inter 1"/>
              <a:cs typeface="Inter 1"/>
              <a:sym typeface="Inter 1"/>
            </a:endParaRPr>
          </a:p>
          <a:p>
            <a:pPr algn="ctr">
              <a:lnSpc>
                <a:spcPts val="2479"/>
              </a:lnSpc>
            </a:pP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Fokusirani smo na </a:t>
            </a:r>
            <a:r>
              <a:rPr lang="en-US" sz="1771" b="1">
                <a:solidFill>
                  <a:srgbClr val="F8F0EE"/>
                </a:solidFill>
                <a:latin typeface="Inter 1 Bold"/>
                <a:ea typeface="Inter 1 Bold"/>
                <a:cs typeface="Inter 1 Bold"/>
                <a:sym typeface="Inter 1 Bold"/>
              </a:rPr>
              <a:t>kvalitetu, brzinu i individualan pristup</a:t>
            </a: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 svakom klijentu. </a:t>
            </a:r>
          </a:p>
          <a:p>
            <a:pPr algn="ctr">
              <a:lnSpc>
                <a:spcPts val="2479"/>
              </a:lnSpc>
            </a:pPr>
            <a:endParaRPr lang="en-US" sz="1771">
              <a:solidFill>
                <a:srgbClr val="F8F0EE"/>
              </a:solidFill>
              <a:latin typeface="Inter 1"/>
              <a:ea typeface="Inter 1"/>
              <a:cs typeface="Inter 1"/>
              <a:sym typeface="Inter 1"/>
            </a:endParaRPr>
          </a:p>
          <a:p>
            <a:pPr algn="ctr">
              <a:lnSpc>
                <a:spcPts val="2479"/>
              </a:lnSpc>
            </a:pP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Naša ponuda obuhvaća:</a:t>
            </a:r>
          </a:p>
          <a:p>
            <a:pPr algn="ctr">
              <a:lnSpc>
                <a:spcPts val="2479"/>
              </a:lnSpc>
            </a:pPr>
            <a:r>
              <a:rPr lang="en-US" sz="1771" i="1">
                <a:solidFill>
                  <a:srgbClr val="F8F0EE"/>
                </a:solidFill>
                <a:latin typeface="Inter 1 Italics"/>
                <a:ea typeface="Inter 1 Italics"/>
                <a:cs typeface="Inter 1 Italics"/>
                <a:sym typeface="Inter 1 Italics"/>
              </a:rPr>
              <a:t>ležajeve, elektromotore, reduktore, pogonsko remenje, lance, brtvila, ljepila, maziva, gumeno tehničku robu i tehničke plastike.</a:t>
            </a:r>
          </a:p>
          <a:p>
            <a:pPr algn="ctr">
              <a:lnSpc>
                <a:spcPts val="2479"/>
              </a:lnSpc>
            </a:pPr>
            <a:endParaRPr lang="en-US" sz="1771" i="1">
              <a:solidFill>
                <a:srgbClr val="F8F0EE"/>
              </a:solidFill>
              <a:latin typeface="Inter 1 Italics"/>
              <a:ea typeface="Inter 1 Italics"/>
              <a:cs typeface="Inter 1 Italics"/>
              <a:sym typeface="Inter 1 Italics"/>
            </a:endParaRPr>
          </a:p>
          <a:p>
            <a:pPr algn="ctr">
              <a:lnSpc>
                <a:spcPts val="2479"/>
              </a:lnSpc>
            </a:pP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Svaki proizvod, svaka isporuka i svaka suradnja temelji se na istom principu:</a:t>
            </a:r>
          </a:p>
          <a:p>
            <a:pPr algn="ctr">
              <a:lnSpc>
                <a:spcPts val="2479"/>
              </a:lnSpc>
            </a:pP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maksimalna </a:t>
            </a:r>
            <a:r>
              <a:rPr lang="en-US" sz="1771" b="1">
                <a:solidFill>
                  <a:srgbClr val="F8F0EE"/>
                </a:solidFill>
                <a:latin typeface="Inter 1 Bold"/>
                <a:ea typeface="Inter 1 Bold"/>
                <a:cs typeface="Inter 1 Bold"/>
                <a:sym typeface="Inter 1 Bold"/>
              </a:rPr>
              <a:t>pouzdanost bez kompromisa</a:t>
            </a: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.</a:t>
            </a:r>
          </a:p>
          <a:p>
            <a:pPr algn="just">
              <a:lnSpc>
                <a:spcPts val="2551"/>
              </a:lnSpc>
            </a:pPr>
            <a:endParaRPr lang="en-US" sz="1771">
              <a:solidFill>
                <a:srgbClr val="F8F0EE"/>
              </a:solidFill>
              <a:latin typeface="Inter 1"/>
              <a:ea typeface="Inter 1"/>
              <a:cs typeface="Inter 1"/>
              <a:sym typeface="Inter 1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843209" y="3425404"/>
            <a:ext cx="4692974" cy="47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5"/>
              </a:lnSpc>
              <a:spcBef>
                <a:spcPct val="0"/>
              </a:spcBef>
            </a:pPr>
            <a:endParaRPr/>
          </a:p>
        </p:txBody>
      </p:sp>
      <p:sp>
        <p:nvSpPr>
          <p:cNvPr id="32" name="TextBox 32"/>
          <p:cNvSpPr txBox="1"/>
          <p:nvPr/>
        </p:nvSpPr>
        <p:spPr>
          <a:xfrm>
            <a:off x="9325967" y="793522"/>
            <a:ext cx="477103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0"/>
              </a:lnSpc>
              <a:spcBef>
                <a:spcPct val="0"/>
              </a:spcBef>
            </a:pPr>
            <a:r>
              <a:rPr lang="en-US" sz="2578" b="1" dirty="0" err="1">
                <a:solidFill>
                  <a:srgbClr val="D0D0D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POUZDANOST</a:t>
            </a:r>
            <a:r>
              <a:rPr lang="en-US" sz="2578" b="1" dirty="0">
                <a:solidFill>
                  <a:srgbClr val="D0D0D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578" b="1" dirty="0" err="1">
                <a:solidFill>
                  <a:srgbClr val="D0D0D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KOJA</a:t>
            </a:r>
            <a:r>
              <a:rPr lang="en-US" sz="2578" b="1" dirty="0">
                <a:solidFill>
                  <a:srgbClr val="D0D0D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578" b="1" dirty="0" err="1">
                <a:solidFill>
                  <a:srgbClr val="D0D0D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TRAJE</a:t>
            </a:r>
            <a:endParaRPr lang="en-US" sz="2578" b="1" dirty="0">
              <a:solidFill>
                <a:srgbClr val="D0D0D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3" name="Freeform 33"/>
          <p:cNvSpPr/>
          <p:nvPr/>
        </p:nvSpPr>
        <p:spPr>
          <a:xfrm rot="584201">
            <a:off x="15132491" y="-2627473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8" y="0"/>
                </a:lnTo>
                <a:lnTo>
                  <a:pt x="4253618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6158364" y="6432823"/>
            <a:ext cx="1315215" cy="41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  <a:spcBef>
                <a:spcPct val="0"/>
              </a:spcBef>
            </a:pPr>
            <a:r>
              <a:rPr lang="en-US" sz="2280" b="1" dirty="0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Samobor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838826" y="8153859"/>
            <a:ext cx="124245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6"/>
              </a:lnSpc>
              <a:spcBef>
                <a:spcPct val="0"/>
              </a:spcBef>
            </a:pPr>
            <a:r>
              <a:rPr lang="en-US" sz="2283" b="1" dirty="0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Novska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39070" y="4830705"/>
            <a:ext cx="1318202" cy="416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  <a:spcBef>
                <a:spcPct val="0"/>
              </a:spcBef>
            </a:pPr>
            <a:r>
              <a:rPr lang="en-US" sz="2279" b="1" dirty="0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Sarajevo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375579" y="7050615"/>
            <a:ext cx="849064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01.03.2022.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931993" y="8757324"/>
            <a:ext cx="853083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02.01.2025.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74574" y="5491398"/>
            <a:ext cx="861268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01.08.2025.</a:t>
            </a:r>
          </a:p>
        </p:txBody>
      </p:sp>
      <p:grpSp>
        <p:nvGrpSpPr>
          <p:cNvPr id="40" name="Group 40"/>
          <p:cNvGrpSpPr/>
          <p:nvPr/>
        </p:nvGrpSpPr>
        <p:grpSpPr>
          <a:xfrm rot="-10800000">
            <a:off x="5335427" y="6906868"/>
            <a:ext cx="2929368" cy="48147"/>
            <a:chOff x="0" y="0"/>
            <a:chExt cx="1463237" cy="2405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 rot="-10800000">
            <a:off x="3081277" y="10132692"/>
            <a:ext cx="2897589" cy="47625"/>
            <a:chOff x="0" y="0"/>
            <a:chExt cx="1463237" cy="2405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 rot="-10800000">
            <a:off x="909740" y="8654351"/>
            <a:ext cx="2897589" cy="47625"/>
            <a:chOff x="0" y="0"/>
            <a:chExt cx="1463237" cy="2405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 rot="-10800000">
            <a:off x="626896" y="5381837"/>
            <a:ext cx="2897589" cy="47625"/>
            <a:chOff x="0" y="0"/>
            <a:chExt cx="1463237" cy="2405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7969" y="8715923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10223" y="4501344"/>
            <a:ext cx="6755555" cy="870457"/>
            <a:chOff x="0" y="0"/>
            <a:chExt cx="1638957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38958" cy="211181"/>
            </a:xfrm>
            <a:custGeom>
              <a:avLst/>
              <a:gdLst/>
              <a:ahLst/>
              <a:cxnLst/>
              <a:rect l="l" t="t" r="r" b="b"/>
              <a:pathLst>
                <a:path w="1638958" h="211181">
                  <a:moveTo>
                    <a:pt x="203200" y="0"/>
                  </a:moveTo>
                  <a:lnTo>
                    <a:pt x="1638958" y="0"/>
                  </a:lnTo>
                  <a:lnTo>
                    <a:pt x="1435757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8F0E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435757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84352" y="407965"/>
            <a:ext cx="9087511" cy="4707853"/>
            <a:chOff x="0" y="0"/>
            <a:chExt cx="1176703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6703" cy="609600"/>
            </a:xfrm>
            <a:custGeom>
              <a:avLst/>
              <a:gdLst/>
              <a:ahLst/>
              <a:cxnLst/>
              <a:rect l="l" t="t" r="r" b="b"/>
              <a:pathLst>
                <a:path w="1176703" h="609600">
                  <a:moveTo>
                    <a:pt x="973503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176703" y="609600"/>
                  </a:lnTo>
                  <a:lnTo>
                    <a:pt x="973503" y="0"/>
                  </a:lnTo>
                  <a:close/>
                </a:path>
              </a:pathLst>
            </a:custGeom>
            <a:blipFill>
              <a:blip r:embed="rId2"/>
              <a:stretch>
                <a:fillRect t="-14302" b="-1430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237496" y="5578212"/>
            <a:ext cx="8581222" cy="4445566"/>
            <a:chOff x="0" y="0"/>
            <a:chExt cx="1176703" cy="609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76703" cy="609600"/>
            </a:xfrm>
            <a:custGeom>
              <a:avLst/>
              <a:gdLst/>
              <a:ahLst/>
              <a:cxnLst/>
              <a:rect l="l" t="t" r="r" b="b"/>
              <a:pathLst>
                <a:path w="1176703" h="609600">
                  <a:moveTo>
                    <a:pt x="973503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176703" y="609600"/>
                  </a:lnTo>
                  <a:lnTo>
                    <a:pt x="973503" y="0"/>
                  </a:lnTo>
                  <a:close/>
                </a:path>
              </a:pathLst>
            </a:custGeom>
            <a:blipFill>
              <a:blip r:embed="rId3"/>
              <a:stretch>
                <a:fillRect t="-10321" b="-1032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3328225" y="5736528"/>
            <a:ext cx="9087511" cy="4707853"/>
            <a:chOff x="0" y="0"/>
            <a:chExt cx="1176703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6703" cy="609600"/>
            </a:xfrm>
            <a:custGeom>
              <a:avLst/>
              <a:gdLst/>
              <a:ahLst/>
              <a:cxnLst/>
              <a:rect l="l" t="t" r="r" b="b"/>
              <a:pathLst>
                <a:path w="1176703" h="609600">
                  <a:moveTo>
                    <a:pt x="973503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176703" y="609600"/>
                  </a:lnTo>
                  <a:lnTo>
                    <a:pt x="973503" y="0"/>
                  </a:lnTo>
                  <a:close/>
                </a:path>
              </a:pathLst>
            </a:custGeom>
            <a:blipFill>
              <a:blip r:embed="rId4"/>
              <a:stretch>
                <a:fillRect t="-46514" b="-46514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15530" y="1895263"/>
            <a:ext cx="2446346" cy="2925376"/>
          </a:xfrm>
          <a:custGeom>
            <a:avLst/>
            <a:gdLst/>
            <a:ahLst/>
            <a:cxnLst/>
            <a:rect l="l" t="t" r="r" b="b"/>
            <a:pathLst>
              <a:path w="2446346" h="2925376">
                <a:moveTo>
                  <a:pt x="0" y="0"/>
                </a:moveTo>
                <a:lnTo>
                  <a:pt x="2446346" y="0"/>
                </a:lnTo>
                <a:lnTo>
                  <a:pt x="2446346" y="2925376"/>
                </a:lnTo>
                <a:lnTo>
                  <a:pt x="0" y="292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221185" y="1541018"/>
            <a:ext cx="6423993" cy="6642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4"/>
              </a:lnSpc>
            </a:pPr>
            <a:r>
              <a:rPr lang="en-US" sz="1881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Rijeka je </a:t>
            </a:r>
            <a:r>
              <a:rPr lang="en-US" sz="1881" b="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najveći</a:t>
            </a:r>
            <a:r>
              <a:rPr lang="en-US" sz="1881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b="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lučki</a:t>
            </a:r>
            <a:r>
              <a:rPr lang="en-US" sz="1881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grad u </a:t>
            </a:r>
            <a:r>
              <a:rPr lang="en-US" sz="1881" b="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Hrvatskoj</a:t>
            </a:r>
            <a:r>
              <a:rPr lang="en-US" sz="1881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i </a:t>
            </a:r>
            <a:r>
              <a:rPr lang="en-US" sz="1881" b="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jedno</a:t>
            </a:r>
            <a:r>
              <a:rPr lang="en-US" sz="1881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od </a:t>
            </a:r>
            <a:r>
              <a:rPr lang="en-US" sz="1881" b="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najvažnijih</a:t>
            </a:r>
            <a:r>
              <a:rPr lang="en-US" sz="1881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b="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prometnih</a:t>
            </a:r>
            <a:r>
              <a:rPr lang="en-US" sz="1881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i </a:t>
            </a:r>
            <a:r>
              <a:rPr lang="en-US" sz="1881" b="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logističkih</a:t>
            </a:r>
            <a:r>
              <a:rPr lang="en-US" sz="1881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b="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središta</a:t>
            </a:r>
            <a:r>
              <a:rPr lang="en-US" sz="1881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b="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na</a:t>
            </a:r>
            <a:r>
              <a:rPr lang="en-US" sz="1881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b="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Jadranu</a:t>
            </a:r>
            <a:r>
              <a:rPr lang="en-US" sz="1881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.</a:t>
            </a:r>
          </a:p>
          <a:p>
            <a:pPr algn="just">
              <a:lnSpc>
                <a:spcPts val="2634"/>
              </a:lnSpc>
            </a:pPr>
            <a:endParaRPr lang="en-US" sz="1881" b="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marL="406289" lvl="1" indent="-203145" algn="just">
              <a:lnSpc>
                <a:spcPts val="2634"/>
              </a:lnSpc>
              <a:buFont typeface="Arial"/>
              <a:buChar char="•"/>
            </a:pP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⚓</a:t>
            </a:r>
            <a:r>
              <a:rPr lang="en-US" sz="1881" dirty="0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Lučki</a:t>
            </a:r>
            <a:r>
              <a:rPr lang="en-US" sz="1881" dirty="0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 grad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–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ključna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veza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srednje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Europe s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morem</a:t>
            </a:r>
            <a:endParaRPr lang="en-US" sz="188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algn="just">
              <a:lnSpc>
                <a:spcPts val="2634"/>
              </a:lnSpc>
            </a:pPr>
            <a:endParaRPr lang="en-US" sz="188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marL="406289" lvl="1" indent="-203145" algn="just">
              <a:lnSpc>
                <a:spcPts val="2634"/>
              </a:lnSpc>
              <a:buFont typeface="Arial"/>
              <a:buChar char="•"/>
            </a:pP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🚢 </a:t>
            </a:r>
            <a:r>
              <a:rPr lang="en-US" sz="1881" dirty="0" err="1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Kontejnerski</a:t>
            </a:r>
            <a:r>
              <a:rPr lang="en-US" sz="1881" dirty="0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terminali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–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važni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za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međunarodnu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trgovinu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i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logistiku</a:t>
            </a:r>
            <a:endParaRPr lang="en-US" sz="188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algn="just">
              <a:lnSpc>
                <a:spcPts val="2634"/>
              </a:lnSpc>
            </a:pPr>
            <a:endParaRPr lang="en-US" sz="188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marL="406289" lvl="1" indent="-203145" algn="just">
              <a:lnSpc>
                <a:spcPts val="2634"/>
              </a:lnSpc>
              <a:buFont typeface="Arial"/>
              <a:buChar char="•"/>
            </a:pP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🔥</a:t>
            </a:r>
            <a:r>
              <a:rPr lang="en-US" sz="1881" dirty="0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 LNG terminal (</a:t>
            </a:r>
            <a:r>
              <a:rPr lang="en-US" sz="1881" dirty="0" err="1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Krk</a:t>
            </a:r>
            <a:r>
              <a:rPr lang="en-US" sz="1881" dirty="0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)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–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strateški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energetski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značaj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za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regiju</a:t>
            </a:r>
            <a:endParaRPr lang="en-US" sz="188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algn="just">
              <a:lnSpc>
                <a:spcPts val="2634"/>
              </a:lnSpc>
            </a:pPr>
            <a:endParaRPr lang="en-US" sz="188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marL="406289" lvl="1" indent="-203145" algn="just">
              <a:lnSpc>
                <a:spcPts val="2634"/>
              </a:lnSpc>
              <a:buFont typeface="Arial"/>
              <a:buChar char="•"/>
            </a:pP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⚽ </a:t>
            </a:r>
            <a:r>
              <a:rPr lang="en-US" sz="1881" dirty="0" err="1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Nogomet</a:t>
            </a:r>
            <a:r>
              <a:rPr lang="en-US" sz="1881" dirty="0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 – </a:t>
            </a:r>
            <a:r>
              <a:rPr lang="en-US" sz="1881" dirty="0" err="1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HNK</a:t>
            </a:r>
            <a:r>
              <a:rPr lang="en-US" sz="1881" dirty="0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 Rijeka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jedan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od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vodećih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klubova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u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Hrvatskoj</a:t>
            </a:r>
            <a:endParaRPr lang="en-US" sz="188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algn="just">
              <a:lnSpc>
                <a:spcPts val="2634"/>
              </a:lnSpc>
            </a:pPr>
            <a:endParaRPr lang="en-US" sz="188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marL="406289" lvl="1" indent="-203145" algn="just">
              <a:lnSpc>
                <a:spcPts val="2634"/>
              </a:lnSpc>
              <a:buFont typeface="Arial"/>
              <a:buChar char="•"/>
            </a:pP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🏛️ </a:t>
            </a:r>
            <a:r>
              <a:rPr lang="en-US" sz="1881" dirty="0" err="1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Muzej</a:t>
            </a:r>
            <a:r>
              <a:rPr lang="en-US" sz="1881" dirty="0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šećera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–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dio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Muzej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grada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Rijeke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,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simbol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industrijske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povijesti</a:t>
            </a:r>
            <a:endParaRPr lang="en-US" sz="188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algn="just">
              <a:lnSpc>
                <a:spcPts val="2634"/>
              </a:lnSpc>
            </a:pPr>
            <a:endParaRPr lang="en-US" sz="188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marL="406289" lvl="1" indent="-203145" algn="just">
              <a:lnSpc>
                <a:spcPts val="2634"/>
              </a:lnSpc>
              <a:buFont typeface="Arial"/>
              <a:buChar char="•"/>
            </a:pP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🌴 </a:t>
            </a:r>
            <a:r>
              <a:rPr lang="en-US" sz="1881" dirty="0" err="1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Opatija</a:t>
            </a:r>
            <a:r>
              <a:rPr lang="en-US" sz="1881" dirty="0">
                <a:solidFill>
                  <a:srgbClr val="4D4D4D"/>
                </a:solidFill>
                <a:latin typeface="Inter 1 Bold"/>
                <a:ea typeface="Inter 1 Bold"/>
                <a:cs typeface="Inter 1 Bold"/>
                <a:sym typeface="Inter 1 Bold"/>
              </a:rPr>
              <a:t> 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(u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blizini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) –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poznato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turističko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odredište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na</a:t>
            </a:r>
            <a:r>
              <a:rPr lang="en-US" sz="188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</a:t>
            </a:r>
            <a:r>
              <a:rPr lang="en-US" sz="1881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Kvarneru</a:t>
            </a:r>
            <a:endParaRPr lang="en-US" sz="188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  <a:p>
            <a:pPr algn="just">
              <a:lnSpc>
                <a:spcPts val="2634"/>
              </a:lnSpc>
            </a:pPr>
            <a:endParaRPr lang="en-US" sz="1881" b="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1835" y="369865"/>
            <a:ext cx="9878699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5"/>
              </a:lnSpc>
            </a:pPr>
            <a:r>
              <a:rPr lang="en-US" sz="6500" b="1">
                <a:solidFill>
                  <a:srgbClr val="282D30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RIJEKA, HRVATSKA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73699" y="0"/>
            <a:ext cx="1619733" cy="769373"/>
          </a:xfrm>
          <a:custGeom>
            <a:avLst/>
            <a:gdLst/>
            <a:ahLst/>
            <a:cxnLst/>
            <a:rect l="l" t="t" r="r" b="b"/>
            <a:pathLst>
              <a:path w="1619733" h="769373">
                <a:moveTo>
                  <a:pt x="0" y="0"/>
                </a:moveTo>
                <a:lnTo>
                  <a:pt x="1619732" y="0"/>
                </a:lnTo>
                <a:lnTo>
                  <a:pt x="1619732" y="769373"/>
                </a:lnTo>
                <a:lnTo>
                  <a:pt x="0" y="769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3157787" y="792970"/>
            <a:ext cx="1619733" cy="769373"/>
          </a:xfrm>
          <a:custGeom>
            <a:avLst/>
            <a:gdLst/>
            <a:ahLst/>
            <a:cxnLst/>
            <a:rect l="l" t="t" r="r" b="b"/>
            <a:pathLst>
              <a:path w="1619733" h="769373">
                <a:moveTo>
                  <a:pt x="1619733" y="769373"/>
                </a:moveTo>
                <a:lnTo>
                  <a:pt x="0" y="769373"/>
                </a:lnTo>
                <a:lnTo>
                  <a:pt x="0" y="0"/>
                </a:lnTo>
                <a:lnTo>
                  <a:pt x="1619733" y="0"/>
                </a:lnTo>
                <a:lnTo>
                  <a:pt x="1619733" y="7693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1708528" y="7887936"/>
            <a:ext cx="649611" cy="308565"/>
          </a:xfrm>
          <a:custGeom>
            <a:avLst/>
            <a:gdLst/>
            <a:ahLst/>
            <a:cxnLst/>
            <a:rect l="l" t="t" r="r" b="b"/>
            <a:pathLst>
              <a:path w="649611" h="308565">
                <a:moveTo>
                  <a:pt x="0" y="0"/>
                </a:moveTo>
                <a:lnTo>
                  <a:pt x="649611" y="0"/>
                </a:lnTo>
                <a:lnTo>
                  <a:pt x="649611" y="308565"/>
                </a:lnTo>
                <a:lnTo>
                  <a:pt x="0" y="30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19859">
            <a:off x="16049905" y="4756791"/>
            <a:ext cx="649611" cy="308565"/>
          </a:xfrm>
          <a:custGeom>
            <a:avLst/>
            <a:gdLst/>
            <a:ahLst/>
            <a:cxnLst/>
            <a:rect l="l" t="t" r="r" b="b"/>
            <a:pathLst>
              <a:path w="649611" h="308565">
                <a:moveTo>
                  <a:pt x="0" y="0"/>
                </a:moveTo>
                <a:lnTo>
                  <a:pt x="649611" y="0"/>
                </a:lnTo>
                <a:lnTo>
                  <a:pt x="649611" y="308565"/>
                </a:lnTo>
                <a:lnTo>
                  <a:pt x="0" y="30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157787" y="9081888"/>
            <a:ext cx="7666123" cy="1311564"/>
            <a:chOff x="0" y="0"/>
            <a:chExt cx="2019061" cy="3454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9061" cy="345432"/>
            </a:xfrm>
            <a:custGeom>
              <a:avLst/>
              <a:gdLst/>
              <a:ahLst/>
              <a:cxnLst/>
              <a:rect l="l" t="t" r="r" b="b"/>
              <a:pathLst>
                <a:path w="2019061" h="345432">
                  <a:moveTo>
                    <a:pt x="203200" y="0"/>
                  </a:moveTo>
                  <a:lnTo>
                    <a:pt x="2019061" y="0"/>
                  </a:lnTo>
                  <a:lnTo>
                    <a:pt x="1815861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815861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172265" y="9422599"/>
            <a:ext cx="3616869" cy="687291"/>
          </a:xfrm>
          <a:custGeom>
            <a:avLst/>
            <a:gdLst/>
            <a:ahLst/>
            <a:cxnLst/>
            <a:rect l="l" t="t" r="r" b="b"/>
            <a:pathLst>
              <a:path w="3616869" h="687291">
                <a:moveTo>
                  <a:pt x="0" y="0"/>
                </a:moveTo>
                <a:lnTo>
                  <a:pt x="3616869" y="0"/>
                </a:lnTo>
                <a:lnTo>
                  <a:pt x="3616869" y="687291"/>
                </a:lnTo>
                <a:lnTo>
                  <a:pt x="0" y="687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84201">
            <a:off x="-2255614" y="4373541"/>
            <a:ext cx="3980986" cy="3980986"/>
          </a:xfrm>
          <a:custGeom>
            <a:avLst/>
            <a:gdLst/>
            <a:ahLst/>
            <a:cxnLst/>
            <a:rect l="l" t="t" r="r" b="b"/>
            <a:pathLst>
              <a:path w="3980986" h="3980986">
                <a:moveTo>
                  <a:pt x="0" y="0"/>
                </a:moveTo>
                <a:lnTo>
                  <a:pt x="3980986" y="0"/>
                </a:lnTo>
                <a:lnTo>
                  <a:pt x="3980986" y="3980986"/>
                </a:lnTo>
                <a:lnTo>
                  <a:pt x="0" y="3980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999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84201">
            <a:off x="16803651" y="-232265"/>
            <a:ext cx="3453155" cy="3453155"/>
          </a:xfrm>
          <a:custGeom>
            <a:avLst/>
            <a:gdLst/>
            <a:ahLst/>
            <a:cxnLst/>
            <a:rect l="l" t="t" r="r" b="b"/>
            <a:pathLst>
              <a:path w="3453155" h="3453155">
                <a:moveTo>
                  <a:pt x="0" y="0"/>
                </a:moveTo>
                <a:lnTo>
                  <a:pt x="3453155" y="0"/>
                </a:lnTo>
                <a:lnTo>
                  <a:pt x="3453155" y="3453156"/>
                </a:lnTo>
                <a:lnTo>
                  <a:pt x="0" y="34531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8000"/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10800000">
            <a:off x="3034770" y="3888517"/>
            <a:ext cx="2897589" cy="47625"/>
            <a:chOff x="0" y="0"/>
            <a:chExt cx="1463237" cy="240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6423641" y="3912330"/>
            <a:ext cx="2897589" cy="47625"/>
            <a:chOff x="0" y="0"/>
            <a:chExt cx="1463237" cy="240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9564203" y="3888517"/>
            <a:ext cx="2897589" cy="47625"/>
            <a:chOff x="0" y="0"/>
            <a:chExt cx="1463237" cy="2405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12984953" y="3888517"/>
            <a:ext cx="2897589" cy="47625"/>
            <a:chOff x="0" y="0"/>
            <a:chExt cx="1463237" cy="240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2431563" y="4493355"/>
            <a:ext cx="13549137" cy="3607458"/>
          </a:xfrm>
          <a:custGeom>
            <a:avLst/>
            <a:gdLst/>
            <a:ahLst/>
            <a:cxnLst/>
            <a:rect l="l" t="t" r="r" b="b"/>
            <a:pathLst>
              <a:path w="13549137" h="3607458">
                <a:moveTo>
                  <a:pt x="0" y="0"/>
                </a:moveTo>
                <a:lnTo>
                  <a:pt x="13549137" y="0"/>
                </a:lnTo>
                <a:lnTo>
                  <a:pt x="13549137" y="3607458"/>
                </a:lnTo>
                <a:lnTo>
                  <a:pt x="0" y="3607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5413778" y="165908"/>
            <a:ext cx="7744009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NAŠI DOBAVLJAČI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356128" y="1920435"/>
            <a:ext cx="15018582" cy="1148485"/>
            <a:chOff x="0" y="0"/>
            <a:chExt cx="3955511" cy="30248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955511" cy="302482"/>
            </a:xfrm>
            <a:custGeom>
              <a:avLst/>
              <a:gdLst/>
              <a:ahLst/>
              <a:cxnLst/>
              <a:rect l="l" t="t" r="r" b="b"/>
              <a:pathLst>
                <a:path w="3955511" h="302482">
                  <a:moveTo>
                    <a:pt x="0" y="0"/>
                  </a:moveTo>
                  <a:lnTo>
                    <a:pt x="3955511" y="0"/>
                  </a:lnTo>
                  <a:lnTo>
                    <a:pt x="3955511" y="302482"/>
                  </a:lnTo>
                  <a:lnTo>
                    <a:pt x="0" y="302482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3955511" cy="340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879051" y="2045469"/>
            <a:ext cx="14333848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Suradnjom s vodećim svjetskim proizvođačima osiguravamo vrhunsku kvalitetu, pouzdanost i dugoročnu sigurnost za naše klijente.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065605" y="3449920"/>
            <a:ext cx="306794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i="1" dirty="0" err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Globalni</a:t>
            </a:r>
            <a:r>
              <a:rPr lang="en-US" sz="1899" i="1" dirty="0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1899" i="1" dirty="0" err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proizvođači</a:t>
            </a:r>
            <a:endParaRPr lang="en-US" sz="1899" i="1" dirty="0">
              <a:solidFill>
                <a:srgbClr val="1A1A1A"/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423641" y="3449920"/>
            <a:ext cx="289758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i="1" dirty="0" err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Provjerena</a:t>
            </a:r>
            <a:r>
              <a:rPr lang="en-US" sz="1899" i="1" dirty="0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1899" i="1" dirty="0" err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kvaliteta</a:t>
            </a:r>
            <a:endParaRPr lang="en-US" sz="1899" i="1" dirty="0">
              <a:solidFill>
                <a:srgbClr val="1A1A1A"/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9564203" y="3449920"/>
            <a:ext cx="289758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i="1" dirty="0" err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Direktna</a:t>
            </a:r>
            <a:r>
              <a:rPr lang="en-US" sz="1899" i="1" dirty="0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1899" i="1" dirty="0" err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suradnja</a:t>
            </a:r>
            <a:endParaRPr lang="en-US" sz="1899" i="1" dirty="0">
              <a:solidFill>
                <a:srgbClr val="1A1A1A"/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2620835" y="3449920"/>
            <a:ext cx="306051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i="1" dirty="0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1899" i="1" dirty="0" err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Brza</a:t>
            </a:r>
            <a:r>
              <a:rPr lang="en-US" sz="1899" i="1" dirty="0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1899" i="1" dirty="0" err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dostupnost</a:t>
            </a:r>
            <a:endParaRPr lang="en-US" sz="1899" i="1" dirty="0">
              <a:solidFill>
                <a:srgbClr val="1A1A1A"/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965949" y="2029581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51535" y="391887"/>
            <a:ext cx="845291" cy="401513"/>
          </a:xfrm>
          <a:custGeom>
            <a:avLst/>
            <a:gdLst/>
            <a:ahLst/>
            <a:cxnLst/>
            <a:rect l="l" t="t" r="r" b="b"/>
            <a:pathLst>
              <a:path w="845291" h="401513">
                <a:moveTo>
                  <a:pt x="0" y="0"/>
                </a:moveTo>
                <a:lnTo>
                  <a:pt x="845291" y="0"/>
                </a:lnTo>
                <a:lnTo>
                  <a:pt x="845291" y="401513"/>
                </a:lnTo>
                <a:lnTo>
                  <a:pt x="0" y="401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-3628437"/>
            <a:ext cx="3513054" cy="7995066"/>
          </a:xfrm>
          <a:custGeom>
            <a:avLst/>
            <a:gdLst/>
            <a:ahLst/>
            <a:cxnLst/>
            <a:rect l="l" t="t" r="r" b="b"/>
            <a:pathLst>
              <a:path w="3513054" h="7995066">
                <a:moveTo>
                  <a:pt x="0" y="0"/>
                </a:moveTo>
                <a:lnTo>
                  <a:pt x="3513054" y="0"/>
                </a:lnTo>
                <a:lnTo>
                  <a:pt x="3513054" y="7995067"/>
                </a:lnTo>
                <a:lnTo>
                  <a:pt x="0" y="7995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326" b="-3061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767827" y="9083380"/>
            <a:ext cx="7666123" cy="1203620"/>
            <a:chOff x="0" y="0"/>
            <a:chExt cx="2019061" cy="3170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19061" cy="317003"/>
            </a:xfrm>
            <a:custGeom>
              <a:avLst/>
              <a:gdLst/>
              <a:ahLst/>
              <a:cxnLst/>
              <a:rect l="l" t="t" r="r" b="b"/>
              <a:pathLst>
                <a:path w="2019061" h="317003">
                  <a:moveTo>
                    <a:pt x="203200" y="0"/>
                  </a:moveTo>
                  <a:lnTo>
                    <a:pt x="2019061" y="0"/>
                  </a:lnTo>
                  <a:lnTo>
                    <a:pt x="1815861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815861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514942" y="9391988"/>
            <a:ext cx="3085946" cy="586403"/>
          </a:xfrm>
          <a:custGeom>
            <a:avLst/>
            <a:gdLst/>
            <a:ahLst/>
            <a:cxnLst/>
            <a:rect l="l" t="t" r="r" b="b"/>
            <a:pathLst>
              <a:path w="3085946" h="586403">
                <a:moveTo>
                  <a:pt x="0" y="0"/>
                </a:moveTo>
                <a:lnTo>
                  <a:pt x="3085946" y="0"/>
                </a:lnTo>
                <a:lnTo>
                  <a:pt x="3085946" y="586403"/>
                </a:lnTo>
                <a:lnTo>
                  <a:pt x="0" y="586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4845" y="4710114"/>
            <a:ext cx="2549826" cy="1063120"/>
          </a:xfrm>
          <a:custGeom>
            <a:avLst/>
            <a:gdLst/>
            <a:ahLst/>
            <a:cxnLst/>
            <a:rect l="l" t="t" r="r" b="b"/>
            <a:pathLst>
              <a:path w="2549826" h="1063120">
                <a:moveTo>
                  <a:pt x="0" y="0"/>
                </a:moveTo>
                <a:lnTo>
                  <a:pt x="2549826" y="0"/>
                </a:lnTo>
                <a:lnTo>
                  <a:pt x="2549826" y="1063120"/>
                </a:lnTo>
                <a:lnTo>
                  <a:pt x="0" y="10631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9258" y="7680630"/>
            <a:ext cx="3644766" cy="1203620"/>
          </a:xfrm>
          <a:custGeom>
            <a:avLst/>
            <a:gdLst/>
            <a:ahLst/>
            <a:cxnLst/>
            <a:rect l="l" t="t" r="r" b="b"/>
            <a:pathLst>
              <a:path w="3644766" h="1203620">
                <a:moveTo>
                  <a:pt x="0" y="0"/>
                </a:moveTo>
                <a:lnTo>
                  <a:pt x="3644766" y="0"/>
                </a:lnTo>
                <a:lnTo>
                  <a:pt x="3644766" y="1203621"/>
                </a:lnTo>
                <a:lnTo>
                  <a:pt x="0" y="1203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71598" y="6123194"/>
            <a:ext cx="1673073" cy="1203620"/>
          </a:xfrm>
          <a:custGeom>
            <a:avLst/>
            <a:gdLst/>
            <a:ahLst/>
            <a:cxnLst/>
            <a:rect l="l" t="t" r="r" b="b"/>
            <a:pathLst>
              <a:path w="1673073" h="1203620">
                <a:moveTo>
                  <a:pt x="0" y="0"/>
                </a:moveTo>
                <a:lnTo>
                  <a:pt x="1673073" y="0"/>
                </a:lnTo>
                <a:lnTo>
                  <a:pt x="1673073" y="1203621"/>
                </a:lnTo>
                <a:lnTo>
                  <a:pt x="0" y="12036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868" b="-8868"/>
            </a:stretch>
          </a:blipFill>
        </p:spPr>
      </p:sp>
      <p:sp>
        <p:nvSpPr>
          <p:cNvPr id="17" name="Freeform 17"/>
          <p:cNvSpPr/>
          <p:nvPr/>
        </p:nvSpPr>
        <p:spPr>
          <a:xfrm rot="584201">
            <a:off x="16030209" y="-666116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8" y="0"/>
                </a:lnTo>
                <a:lnTo>
                  <a:pt x="4253618" y="4253618"/>
                </a:lnTo>
                <a:lnTo>
                  <a:pt x="0" y="42536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000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319859">
            <a:off x="12991746" y="6790629"/>
            <a:ext cx="649611" cy="308565"/>
          </a:xfrm>
          <a:custGeom>
            <a:avLst/>
            <a:gdLst/>
            <a:ahLst/>
            <a:cxnLst/>
            <a:rect l="l" t="t" r="r" b="b"/>
            <a:pathLst>
              <a:path w="649611" h="308565">
                <a:moveTo>
                  <a:pt x="0" y="0"/>
                </a:moveTo>
                <a:lnTo>
                  <a:pt x="649611" y="0"/>
                </a:lnTo>
                <a:lnTo>
                  <a:pt x="649611" y="308565"/>
                </a:lnTo>
                <a:lnTo>
                  <a:pt x="0" y="308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5400000">
            <a:off x="11960339" y="4871857"/>
            <a:ext cx="3579336" cy="543286"/>
            <a:chOff x="0" y="0"/>
            <a:chExt cx="1391322" cy="2111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3681334" y="3163009"/>
            <a:ext cx="5573053" cy="4110216"/>
          </a:xfrm>
          <a:custGeom>
            <a:avLst/>
            <a:gdLst/>
            <a:ahLst/>
            <a:cxnLst/>
            <a:rect l="l" t="t" r="r" b="b"/>
            <a:pathLst>
              <a:path w="5573053" h="4110216">
                <a:moveTo>
                  <a:pt x="0" y="0"/>
                </a:moveTo>
                <a:lnTo>
                  <a:pt x="5573053" y="0"/>
                </a:lnTo>
                <a:lnTo>
                  <a:pt x="5573053" y="4110216"/>
                </a:lnTo>
                <a:lnTo>
                  <a:pt x="0" y="4110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1287326" y="117723"/>
            <a:ext cx="10932894" cy="156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sz="5000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ELEKTROMOTORI I</a:t>
            </a:r>
          </a:p>
          <a:p>
            <a:pPr algn="l">
              <a:lnSpc>
                <a:spcPts val="6250"/>
              </a:lnSpc>
            </a:pPr>
            <a:r>
              <a:rPr lang="en-US" sz="5000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REDUKTORI</a:t>
            </a:r>
          </a:p>
        </p:txBody>
      </p:sp>
      <p:grpSp>
        <p:nvGrpSpPr>
          <p:cNvPr id="24" name="Group 24"/>
          <p:cNvGrpSpPr/>
          <p:nvPr/>
        </p:nvGrpSpPr>
        <p:grpSpPr>
          <a:xfrm rot="-5400000">
            <a:off x="12959442" y="4877646"/>
            <a:ext cx="10622285" cy="646742"/>
            <a:chOff x="0" y="0"/>
            <a:chExt cx="2797639" cy="17033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97639" cy="170335"/>
            </a:xfrm>
            <a:custGeom>
              <a:avLst/>
              <a:gdLst/>
              <a:ahLst/>
              <a:cxnLst/>
              <a:rect l="l" t="t" r="r" b="b"/>
              <a:pathLst>
                <a:path w="2797639" h="170335">
                  <a:moveTo>
                    <a:pt x="0" y="0"/>
                  </a:moveTo>
                  <a:lnTo>
                    <a:pt x="2797639" y="0"/>
                  </a:lnTo>
                  <a:lnTo>
                    <a:pt x="2797639" y="170335"/>
                  </a:lnTo>
                  <a:lnTo>
                    <a:pt x="0" y="170335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797639" cy="208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327361">
            <a:off x="6129557" y="-2563692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8999"/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4555472" y="2889728"/>
            <a:ext cx="8115300" cy="3233466"/>
            <a:chOff x="0" y="0"/>
            <a:chExt cx="2137363" cy="85161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37363" cy="851613"/>
            </a:xfrm>
            <a:custGeom>
              <a:avLst/>
              <a:gdLst/>
              <a:ahLst/>
              <a:cxnLst/>
              <a:rect l="l" t="t" r="r" b="b"/>
              <a:pathLst>
                <a:path w="2137363" h="851613">
                  <a:moveTo>
                    <a:pt x="0" y="0"/>
                  </a:moveTo>
                  <a:lnTo>
                    <a:pt x="2137363" y="0"/>
                  </a:lnTo>
                  <a:lnTo>
                    <a:pt x="2137363" y="851613"/>
                  </a:lnTo>
                  <a:lnTo>
                    <a:pt x="0" y="851613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137363" cy="889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10800000">
            <a:off x="7164327" y="6297002"/>
            <a:ext cx="2897589" cy="47625"/>
            <a:chOff x="0" y="0"/>
            <a:chExt cx="1463237" cy="240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7830302" y="6518434"/>
            <a:ext cx="2431346" cy="2431346"/>
          </a:xfrm>
          <a:custGeom>
            <a:avLst/>
            <a:gdLst/>
            <a:ahLst/>
            <a:cxnLst/>
            <a:rect l="l" t="t" r="r" b="b"/>
            <a:pathLst>
              <a:path w="2431346" h="2431346">
                <a:moveTo>
                  <a:pt x="0" y="0"/>
                </a:moveTo>
                <a:lnTo>
                  <a:pt x="2431345" y="0"/>
                </a:lnTo>
                <a:lnTo>
                  <a:pt x="2431345" y="2431346"/>
                </a:lnTo>
                <a:lnTo>
                  <a:pt x="0" y="24313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1953605" y="7696007"/>
            <a:ext cx="5647283" cy="58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6"/>
              </a:lnSpc>
              <a:spcBef>
                <a:spcPct val="0"/>
              </a:spcBef>
            </a:pPr>
            <a:r>
              <a:rPr lang="en-US" sz="1662" i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Pouzdana rješenja za industrijske pogone kroz suradnju</a:t>
            </a:r>
          </a:p>
          <a:p>
            <a:pPr algn="ctr">
              <a:lnSpc>
                <a:spcPts val="2326"/>
              </a:lnSpc>
              <a:spcBef>
                <a:spcPct val="0"/>
              </a:spcBef>
            </a:pPr>
            <a:r>
              <a:rPr lang="en-US" sz="1662" i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s vodećim svjetskim proizvođačima.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487246" y="3115384"/>
            <a:ext cx="6466359" cy="227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4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✔ Elektromotori visoke učinkovitosti (IE2, IE3, IE4)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endParaRPr lang="en-US" sz="2146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Industrijski reduktori za sve vrste primjena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endParaRPr lang="en-US" sz="2146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Kompletna pogonska rješenja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956471" y="1853935"/>
            <a:ext cx="5797302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Industrija • Automatizacija • Proizvodnja • Održavanje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1099721"/>
            <a:ext cx="8115300" cy="3233466"/>
            <a:chOff x="0" y="0"/>
            <a:chExt cx="2137363" cy="8516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37363" cy="851613"/>
            </a:xfrm>
            <a:custGeom>
              <a:avLst/>
              <a:gdLst/>
              <a:ahLst/>
              <a:cxnLst/>
              <a:rect l="l" t="t" r="r" b="b"/>
              <a:pathLst>
                <a:path w="2137363" h="851613">
                  <a:moveTo>
                    <a:pt x="0" y="0"/>
                  </a:moveTo>
                  <a:lnTo>
                    <a:pt x="2137363" y="0"/>
                  </a:lnTo>
                  <a:lnTo>
                    <a:pt x="2137363" y="851613"/>
                  </a:lnTo>
                  <a:lnTo>
                    <a:pt x="0" y="851613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37363" cy="889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4867552"/>
            <a:ext cx="8115300" cy="3233466"/>
            <a:chOff x="0" y="0"/>
            <a:chExt cx="2137363" cy="8516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37363" cy="851613"/>
            </a:xfrm>
            <a:custGeom>
              <a:avLst/>
              <a:gdLst/>
              <a:ahLst/>
              <a:cxnLst/>
              <a:rect l="l" t="t" r="r" b="b"/>
              <a:pathLst>
                <a:path w="2137363" h="851613">
                  <a:moveTo>
                    <a:pt x="0" y="0"/>
                  </a:moveTo>
                  <a:lnTo>
                    <a:pt x="2137363" y="0"/>
                  </a:lnTo>
                  <a:lnTo>
                    <a:pt x="2137363" y="851613"/>
                  </a:lnTo>
                  <a:lnTo>
                    <a:pt x="0" y="851613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37363" cy="889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81360" y="140621"/>
            <a:ext cx="6523155" cy="284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6000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LEŽAJEVI I PRIBOR ZA LEŽAJEVE</a:t>
            </a:r>
          </a:p>
        </p:txBody>
      </p:sp>
      <p:sp>
        <p:nvSpPr>
          <p:cNvPr id="12" name="Freeform 12"/>
          <p:cNvSpPr/>
          <p:nvPr/>
        </p:nvSpPr>
        <p:spPr>
          <a:xfrm>
            <a:off x="5369702" y="2203200"/>
            <a:ext cx="1297263" cy="616200"/>
          </a:xfrm>
          <a:custGeom>
            <a:avLst/>
            <a:gdLst/>
            <a:ahLst/>
            <a:cxnLst/>
            <a:rect l="l" t="t" r="r" b="b"/>
            <a:pathLst>
              <a:path w="1297263" h="616200">
                <a:moveTo>
                  <a:pt x="0" y="0"/>
                </a:moveTo>
                <a:lnTo>
                  <a:pt x="1297262" y="0"/>
                </a:lnTo>
                <a:lnTo>
                  <a:pt x="1297262" y="616200"/>
                </a:lnTo>
                <a:lnTo>
                  <a:pt x="0" y="61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2243102" y="-418920"/>
            <a:ext cx="3885185" cy="2827274"/>
            <a:chOff x="0" y="0"/>
            <a:chExt cx="474687" cy="3454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4687" cy="345432"/>
            </a:xfrm>
            <a:custGeom>
              <a:avLst/>
              <a:gdLst/>
              <a:ahLst/>
              <a:cxnLst/>
              <a:rect l="l" t="t" r="r" b="b"/>
              <a:pathLst>
                <a:path w="474687" h="345432">
                  <a:moveTo>
                    <a:pt x="203200" y="0"/>
                  </a:moveTo>
                  <a:lnTo>
                    <a:pt x="474687" y="0"/>
                  </a:lnTo>
                  <a:lnTo>
                    <a:pt x="27148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7148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88589" y="3930042"/>
            <a:ext cx="4020776" cy="6356958"/>
          </a:xfrm>
          <a:custGeom>
            <a:avLst/>
            <a:gdLst/>
            <a:ahLst/>
            <a:cxnLst/>
            <a:rect l="l" t="t" r="r" b="b"/>
            <a:pathLst>
              <a:path w="4020776" h="6356958">
                <a:moveTo>
                  <a:pt x="0" y="0"/>
                </a:moveTo>
                <a:lnTo>
                  <a:pt x="4020776" y="0"/>
                </a:lnTo>
                <a:lnTo>
                  <a:pt x="402077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322047">
            <a:off x="16239994" y="-188435"/>
            <a:ext cx="2366305" cy="2366305"/>
          </a:xfrm>
          <a:custGeom>
            <a:avLst/>
            <a:gdLst/>
            <a:ahLst/>
            <a:cxnLst/>
            <a:rect l="l" t="t" r="r" b="b"/>
            <a:pathLst>
              <a:path w="2366305" h="2366305">
                <a:moveTo>
                  <a:pt x="0" y="0"/>
                </a:moveTo>
                <a:lnTo>
                  <a:pt x="2366305" y="0"/>
                </a:lnTo>
                <a:lnTo>
                  <a:pt x="2366305" y="2366305"/>
                </a:lnTo>
                <a:lnTo>
                  <a:pt x="0" y="2366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94067" y="9083380"/>
            <a:ext cx="4020776" cy="1114755"/>
          </a:xfrm>
          <a:custGeom>
            <a:avLst/>
            <a:gdLst/>
            <a:ahLst/>
            <a:cxnLst/>
            <a:rect l="l" t="t" r="r" b="b"/>
            <a:pathLst>
              <a:path w="4020776" h="1114755">
                <a:moveTo>
                  <a:pt x="0" y="0"/>
                </a:moveTo>
                <a:lnTo>
                  <a:pt x="4020776" y="0"/>
                </a:lnTo>
                <a:lnTo>
                  <a:pt x="4020776" y="1114755"/>
                </a:lnTo>
                <a:lnTo>
                  <a:pt x="0" y="11147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181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193817" y="5085214"/>
            <a:ext cx="7482561" cy="2760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2"/>
              </a:lnSpc>
              <a:spcBef>
                <a:spcPct val="0"/>
              </a:spcBef>
            </a:pPr>
            <a:r>
              <a:rPr lang="en-US" sz="1751">
                <a:solidFill>
                  <a:srgbClr val="F8F0EE"/>
                </a:solidFill>
                <a:latin typeface="Inter 2"/>
                <a:ea typeface="Inter 2"/>
                <a:cs typeface="Inter 2"/>
                <a:sym typeface="Inter 2"/>
              </a:rPr>
              <a:t>✔ Kuglični i valjkasti ležajevi</a:t>
            </a:r>
          </a:p>
          <a:p>
            <a:pPr algn="l">
              <a:lnSpc>
                <a:spcPts val="2452"/>
              </a:lnSpc>
              <a:spcBef>
                <a:spcPct val="0"/>
              </a:spcBef>
            </a:pPr>
            <a:endParaRPr lang="en-US" sz="1751">
              <a:solidFill>
                <a:srgbClr val="F8F0EE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algn="l">
              <a:lnSpc>
                <a:spcPts val="2452"/>
              </a:lnSpc>
              <a:spcBef>
                <a:spcPct val="0"/>
              </a:spcBef>
            </a:pPr>
            <a:r>
              <a:rPr lang="en-US" sz="1751">
                <a:solidFill>
                  <a:srgbClr val="F8F0EE"/>
                </a:solidFill>
                <a:latin typeface="Inter 2"/>
                <a:ea typeface="Inter 2"/>
                <a:cs typeface="Inter 2"/>
                <a:sym typeface="Inter 2"/>
              </a:rPr>
              <a:t> ✔ Konusni, cilindrični i bačvasti ležajevi</a:t>
            </a:r>
          </a:p>
          <a:p>
            <a:pPr algn="l">
              <a:lnSpc>
                <a:spcPts val="2452"/>
              </a:lnSpc>
              <a:spcBef>
                <a:spcPct val="0"/>
              </a:spcBef>
            </a:pPr>
            <a:endParaRPr lang="en-US" sz="1751">
              <a:solidFill>
                <a:srgbClr val="F8F0EE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algn="l">
              <a:lnSpc>
                <a:spcPts val="2452"/>
              </a:lnSpc>
              <a:spcBef>
                <a:spcPct val="0"/>
              </a:spcBef>
            </a:pPr>
            <a:r>
              <a:rPr lang="en-US" sz="1751">
                <a:solidFill>
                  <a:srgbClr val="F8F0EE"/>
                </a:solidFill>
                <a:latin typeface="Inter 2"/>
                <a:ea typeface="Inter 2"/>
                <a:cs typeface="Inter 2"/>
                <a:sym typeface="Inter 2"/>
              </a:rPr>
              <a:t> ✔ Samopodesivi i aksijalni ležajevi</a:t>
            </a:r>
          </a:p>
          <a:p>
            <a:pPr algn="l">
              <a:lnSpc>
                <a:spcPts val="2452"/>
              </a:lnSpc>
              <a:spcBef>
                <a:spcPct val="0"/>
              </a:spcBef>
            </a:pPr>
            <a:endParaRPr lang="en-US" sz="1751">
              <a:solidFill>
                <a:srgbClr val="F8F0EE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algn="l">
              <a:lnSpc>
                <a:spcPts val="2452"/>
              </a:lnSpc>
              <a:spcBef>
                <a:spcPct val="0"/>
              </a:spcBef>
            </a:pPr>
            <a:r>
              <a:rPr lang="en-US" sz="1751">
                <a:solidFill>
                  <a:srgbClr val="F8F0EE"/>
                </a:solidFill>
                <a:latin typeface="Inter 2"/>
                <a:ea typeface="Inter 2"/>
                <a:cs typeface="Inter 2"/>
                <a:sym typeface="Inter 2"/>
              </a:rPr>
              <a:t> ✔ Kućišta ležajeva i zglobni ležajevi</a:t>
            </a:r>
          </a:p>
          <a:p>
            <a:pPr algn="l">
              <a:lnSpc>
                <a:spcPts val="2452"/>
              </a:lnSpc>
              <a:spcBef>
                <a:spcPct val="0"/>
              </a:spcBef>
            </a:pPr>
            <a:endParaRPr lang="en-US" sz="1751">
              <a:solidFill>
                <a:srgbClr val="F8F0EE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algn="l">
              <a:lnSpc>
                <a:spcPts val="2452"/>
              </a:lnSpc>
              <a:spcBef>
                <a:spcPct val="0"/>
              </a:spcBef>
            </a:pPr>
            <a:r>
              <a:rPr lang="en-US" sz="1751">
                <a:solidFill>
                  <a:srgbClr val="F8F0EE"/>
                </a:solidFill>
                <a:latin typeface="Inter 2"/>
                <a:ea typeface="Inter 2"/>
                <a:cs typeface="Inter 2"/>
                <a:sym typeface="Inter 2"/>
              </a:rPr>
              <a:t> ✔ Pribor: brtve, matice, prstenovi, osigurači,...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66964" y="6170066"/>
            <a:ext cx="8115300" cy="48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8F0EE"/>
                </a:solidFill>
                <a:latin typeface="Inter 2 Bold"/>
                <a:ea typeface="Inter 2 Bold"/>
                <a:cs typeface="Inter 2 Bold"/>
                <a:sym typeface="Inter 2 Bold"/>
              </a:rPr>
              <a:t>ASORTIMAN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4454939" y="9083380"/>
            <a:ext cx="7666123" cy="1311564"/>
            <a:chOff x="0" y="0"/>
            <a:chExt cx="2019061" cy="3454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19061" cy="345432"/>
            </a:xfrm>
            <a:custGeom>
              <a:avLst/>
              <a:gdLst/>
              <a:ahLst/>
              <a:cxnLst/>
              <a:rect l="l" t="t" r="r" b="b"/>
              <a:pathLst>
                <a:path w="2019061" h="345432">
                  <a:moveTo>
                    <a:pt x="203200" y="0"/>
                  </a:moveTo>
                  <a:lnTo>
                    <a:pt x="2019061" y="0"/>
                  </a:lnTo>
                  <a:lnTo>
                    <a:pt x="1815861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1815861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5050565" y="9445960"/>
            <a:ext cx="3085946" cy="586403"/>
          </a:xfrm>
          <a:custGeom>
            <a:avLst/>
            <a:gdLst/>
            <a:ahLst/>
            <a:cxnLst/>
            <a:rect l="l" t="t" r="r" b="b"/>
            <a:pathLst>
              <a:path w="3085946" h="586403">
                <a:moveTo>
                  <a:pt x="0" y="0"/>
                </a:moveTo>
                <a:lnTo>
                  <a:pt x="3085946" y="0"/>
                </a:lnTo>
                <a:lnTo>
                  <a:pt x="3085946" y="586403"/>
                </a:lnTo>
                <a:lnTo>
                  <a:pt x="0" y="586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479547" y="611873"/>
            <a:ext cx="805989" cy="382845"/>
          </a:xfrm>
          <a:custGeom>
            <a:avLst/>
            <a:gdLst/>
            <a:ahLst/>
            <a:cxnLst/>
            <a:rect l="l" t="t" r="r" b="b"/>
            <a:pathLst>
              <a:path w="805989" h="382845">
                <a:moveTo>
                  <a:pt x="0" y="0"/>
                </a:moveTo>
                <a:lnTo>
                  <a:pt x="805989" y="0"/>
                </a:lnTo>
                <a:lnTo>
                  <a:pt x="805989" y="382844"/>
                </a:lnTo>
                <a:lnTo>
                  <a:pt x="0" y="38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5400000">
            <a:off x="8526086" y="6796661"/>
            <a:ext cx="553390" cy="262860"/>
          </a:xfrm>
          <a:custGeom>
            <a:avLst/>
            <a:gdLst/>
            <a:ahLst/>
            <a:cxnLst/>
            <a:rect l="l" t="t" r="r" b="b"/>
            <a:pathLst>
              <a:path w="553390" h="262860">
                <a:moveTo>
                  <a:pt x="0" y="0"/>
                </a:moveTo>
                <a:lnTo>
                  <a:pt x="553390" y="0"/>
                </a:lnTo>
                <a:lnTo>
                  <a:pt x="553390" y="262860"/>
                </a:lnTo>
                <a:lnTo>
                  <a:pt x="0" y="26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730663" y="4290188"/>
            <a:ext cx="2995781" cy="313945"/>
          </a:xfrm>
          <a:custGeom>
            <a:avLst/>
            <a:gdLst/>
            <a:ahLst/>
            <a:cxnLst/>
            <a:rect l="l" t="t" r="r" b="b"/>
            <a:pathLst>
              <a:path w="2995781" h="313945">
                <a:moveTo>
                  <a:pt x="0" y="0"/>
                </a:moveTo>
                <a:lnTo>
                  <a:pt x="2995782" y="0"/>
                </a:lnTo>
                <a:lnTo>
                  <a:pt x="2995782" y="313945"/>
                </a:lnTo>
                <a:lnTo>
                  <a:pt x="0" y="3139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596314" y="4809876"/>
            <a:ext cx="2075038" cy="1077205"/>
          </a:xfrm>
          <a:custGeom>
            <a:avLst/>
            <a:gdLst/>
            <a:ahLst/>
            <a:cxnLst/>
            <a:rect l="l" t="t" r="r" b="b"/>
            <a:pathLst>
              <a:path w="2075038" h="1077205">
                <a:moveTo>
                  <a:pt x="0" y="0"/>
                </a:moveTo>
                <a:lnTo>
                  <a:pt x="2075037" y="0"/>
                </a:lnTo>
                <a:lnTo>
                  <a:pt x="2075037" y="1077205"/>
                </a:lnTo>
                <a:lnTo>
                  <a:pt x="0" y="10772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730663" y="5588053"/>
            <a:ext cx="1686096" cy="596392"/>
          </a:xfrm>
          <a:custGeom>
            <a:avLst/>
            <a:gdLst/>
            <a:ahLst/>
            <a:cxnLst/>
            <a:rect l="l" t="t" r="r" b="b"/>
            <a:pathLst>
              <a:path w="1686096" h="596392">
                <a:moveTo>
                  <a:pt x="0" y="0"/>
                </a:moveTo>
                <a:lnTo>
                  <a:pt x="1686097" y="0"/>
                </a:lnTo>
                <a:lnTo>
                  <a:pt x="1686097" y="596392"/>
                </a:lnTo>
                <a:lnTo>
                  <a:pt x="0" y="596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161976" y="7362357"/>
            <a:ext cx="2121286" cy="738662"/>
          </a:xfrm>
          <a:custGeom>
            <a:avLst/>
            <a:gdLst/>
            <a:ahLst/>
            <a:cxnLst/>
            <a:rect l="l" t="t" r="r" b="b"/>
            <a:pathLst>
              <a:path w="2121286" h="738662">
                <a:moveTo>
                  <a:pt x="0" y="0"/>
                </a:moveTo>
                <a:lnTo>
                  <a:pt x="2121286" y="0"/>
                </a:lnTo>
                <a:lnTo>
                  <a:pt x="2121286" y="738662"/>
                </a:lnTo>
                <a:lnTo>
                  <a:pt x="0" y="7386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596314" y="6337099"/>
            <a:ext cx="1373897" cy="646004"/>
          </a:xfrm>
          <a:custGeom>
            <a:avLst/>
            <a:gdLst/>
            <a:ahLst/>
            <a:cxnLst/>
            <a:rect l="l" t="t" r="r" b="b"/>
            <a:pathLst>
              <a:path w="1373897" h="646004">
                <a:moveTo>
                  <a:pt x="0" y="0"/>
                </a:moveTo>
                <a:lnTo>
                  <a:pt x="1373896" y="0"/>
                </a:lnTo>
                <a:lnTo>
                  <a:pt x="1373896" y="646005"/>
                </a:lnTo>
                <a:lnTo>
                  <a:pt x="0" y="6460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448883" y="-2364742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1999"/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584201">
            <a:off x="17155784" y="3869915"/>
            <a:ext cx="2402984" cy="2957127"/>
          </a:xfrm>
          <a:custGeom>
            <a:avLst/>
            <a:gdLst/>
            <a:ahLst/>
            <a:cxnLst/>
            <a:rect l="l" t="t" r="r" b="b"/>
            <a:pathLst>
              <a:path w="2402984" h="2957127">
                <a:moveTo>
                  <a:pt x="0" y="0"/>
                </a:moveTo>
                <a:lnTo>
                  <a:pt x="2402984" y="0"/>
                </a:lnTo>
                <a:lnTo>
                  <a:pt x="2402984" y="2957127"/>
                </a:lnTo>
                <a:lnTo>
                  <a:pt x="0" y="29571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34000"/>
            </a:blip>
            <a:stretch>
              <a:fillRect l="-7258" t="-8721" r="-26534"/>
            </a:stretch>
          </a:blipFill>
        </p:spPr>
      </p:sp>
      <p:grpSp>
        <p:nvGrpSpPr>
          <p:cNvPr id="34" name="Group 34"/>
          <p:cNvGrpSpPr/>
          <p:nvPr/>
        </p:nvGrpSpPr>
        <p:grpSpPr>
          <a:xfrm rot="-10800000">
            <a:off x="9144000" y="947092"/>
            <a:ext cx="2897589" cy="47625"/>
            <a:chOff x="0" y="0"/>
            <a:chExt cx="1463237" cy="2405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10800000">
            <a:off x="14351772" y="8205086"/>
            <a:ext cx="2897589" cy="47625"/>
            <a:chOff x="0" y="0"/>
            <a:chExt cx="1463237" cy="2405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7575691" y="7056427"/>
            <a:ext cx="3914441" cy="2201873"/>
          </a:xfrm>
          <a:custGeom>
            <a:avLst/>
            <a:gdLst/>
            <a:ahLst/>
            <a:cxnLst/>
            <a:rect l="l" t="t" r="r" b="b"/>
            <a:pathLst>
              <a:path w="3914441" h="2201873">
                <a:moveTo>
                  <a:pt x="0" y="0"/>
                </a:moveTo>
                <a:lnTo>
                  <a:pt x="3914441" y="0"/>
                </a:lnTo>
                <a:lnTo>
                  <a:pt x="3914441" y="2201873"/>
                </a:lnTo>
                <a:lnTo>
                  <a:pt x="0" y="2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9702500" y="1394408"/>
            <a:ext cx="6998300" cy="2938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Naša ponuda obuhvaća širok spektar rješenja – od </a:t>
            </a:r>
            <a:r>
              <a:rPr lang="en-US" sz="2100" b="1" i="1">
                <a:solidFill>
                  <a:srgbClr val="F8F0EE"/>
                </a:solidFill>
                <a:latin typeface="Inter 1 Bold Italics"/>
                <a:ea typeface="Inter 1 Bold Italics"/>
                <a:cs typeface="Inter 1 Bold Italics"/>
                <a:sym typeface="Inter 1 Bold Italics"/>
              </a:rPr>
              <a:t>standardnih do specijaliziranih ležajeva</a:t>
            </a:r>
            <a:r>
              <a:rPr lang="en-US" sz="2100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, kao i kompletan pribor za montažu, održavanje i zaštitu.</a:t>
            </a:r>
          </a:p>
          <a:p>
            <a:pPr algn="just">
              <a:lnSpc>
                <a:spcPts val="2940"/>
              </a:lnSpc>
            </a:pPr>
            <a:endParaRPr lang="en-US" sz="2100">
              <a:solidFill>
                <a:srgbClr val="F8F0EE"/>
              </a:solidFill>
              <a:latin typeface="Inter 1"/>
              <a:ea typeface="Inter 1"/>
              <a:cs typeface="Inter 1"/>
              <a:sym typeface="Inter 1"/>
            </a:endParaRPr>
          </a:p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Bez obzira na industriju ili primjenu, osiguravamo </a:t>
            </a:r>
            <a:r>
              <a:rPr lang="en-US" sz="2100" b="1" i="1">
                <a:solidFill>
                  <a:srgbClr val="F8F0EE"/>
                </a:solidFill>
                <a:latin typeface="Inter 1 Bold Italics"/>
                <a:ea typeface="Inter 1 Bold Italics"/>
                <a:cs typeface="Inter 1 Bold Italics"/>
                <a:sym typeface="Inter 1 Bold Italics"/>
              </a:rPr>
              <a:t>pouzdana rješenja</a:t>
            </a:r>
            <a:r>
              <a:rPr lang="en-US" sz="2100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 koja garantiraju kontinuiran i siguran rad sustava.</a:t>
            </a:r>
          </a:p>
          <a:p>
            <a:pPr algn="just">
              <a:lnSpc>
                <a:spcPts val="2800"/>
              </a:lnSpc>
            </a:pPr>
            <a:endParaRPr lang="en-US" sz="2100">
              <a:solidFill>
                <a:srgbClr val="F8F0EE"/>
              </a:solidFill>
              <a:latin typeface="Inter 1"/>
              <a:ea typeface="Inter 1"/>
              <a:cs typeface="Inter 1"/>
              <a:sym typeface="Inter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124825" y="2052344"/>
            <a:ext cx="2897589" cy="684046"/>
            <a:chOff x="0" y="0"/>
            <a:chExt cx="1463237" cy="34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73620" y="292670"/>
            <a:ext cx="11683585" cy="4203394"/>
            <a:chOff x="0" y="0"/>
            <a:chExt cx="3077158" cy="11070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7158" cy="1107067"/>
            </a:xfrm>
            <a:custGeom>
              <a:avLst/>
              <a:gdLst/>
              <a:ahLst/>
              <a:cxnLst/>
              <a:rect l="l" t="t" r="r" b="b"/>
              <a:pathLst>
                <a:path w="3077158" h="1107067">
                  <a:moveTo>
                    <a:pt x="0" y="0"/>
                  </a:moveTo>
                  <a:lnTo>
                    <a:pt x="3077158" y="0"/>
                  </a:lnTo>
                  <a:lnTo>
                    <a:pt x="3077158" y="1107067"/>
                  </a:lnTo>
                  <a:lnTo>
                    <a:pt x="0" y="1107067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77158" cy="1145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7466848" y="7467482"/>
            <a:ext cx="2897589" cy="684046"/>
            <a:chOff x="0" y="0"/>
            <a:chExt cx="1463237" cy="3454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910692" y="5582813"/>
            <a:ext cx="11683585" cy="4203394"/>
            <a:chOff x="0" y="0"/>
            <a:chExt cx="3077158" cy="11070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77158" cy="1107067"/>
            </a:xfrm>
            <a:custGeom>
              <a:avLst/>
              <a:gdLst/>
              <a:ahLst/>
              <a:cxnLst/>
              <a:rect l="l" t="t" r="r" b="b"/>
              <a:pathLst>
                <a:path w="3077158" h="1107067">
                  <a:moveTo>
                    <a:pt x="0" y="0"/>
                  </a:moveTo>
                  <a:lnTo>
                    <a:pt x="3077158" y="0"/>
                  </a:lnTo>
                  <a:lnTo>
                    <a:pt x="3077158" y="1107067"/>
                  </a:lnTo>
                  <a:lnTo>
                    <a:pt x="0" y="1107067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77158" cy="1145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324211" y="2834222"/>
            <a:ext cx="999886" cy="474946"/>
          </a:xfrm>
          <a:custGeom>
            <a:avLst/>
            <a:gdLst/>
            <a:ahLst/>
            <a:cxnLst/>
            <a:rect l="l" t="t" r="r" b="b"/>
            <a:pathLst>
              <a:path w="999886" h="474946">
                <a:moveTo>
                  <a:pt x="0" y="0"/>
                </a:moveTo>
                <a:lnTo>
                  <a:pt x="999886" y="0"/>
                </a:lnTo>
                <a:lnTo>
                  <a:pt x="999886" y="474946"/>
                </a:lnTo>
                <a:lnTo>
                  <a:pt x="0" y="4749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84201">
            <a:off x="-1885276" y="-2342619"/>
            <a:ext cx="3770551" cy="4354926"/>
          </a:xfrm>
          <a:custGeom>
            <a:avLst/>
            <a:gdLst/>
            <a:ahLst/>
            <a:cxnLst/>
            <a:rect l="l" t="t" r="r" b="b"/>
            <a:pathLst>
              <a:path w="3770551" h="4354926">
                <a:moveTo>
                  <a:pt x="0" y="0"/>
                </a:moveTo>
                <a:lnTo>
                  <a:pt x="3770552" y="0"/>
                </a:lnTo>
                <a:lnTo>
                  <a:pt x="3770552" y="4354926"/>
                </a:lnTo>
                <a:lnTo>
                  <a:pt x="0" y="4354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l="-7749" r="-7749"/>
            </a:stretch>
          </a:blipFill>
        </p:spPr>
      </p:sp>
      <p:sp>
        <p:nvSpPr>
          <p:cNvPr id="16" name="Freeform 16"/>
          <p:cNvSpPr/>
          <p:nvPr/>
        </p:nvSpPr>
        <p:spPr>
          <a:xfrm rot="584201">
            <a:off x="16919121" y="4387742"/>
            <a:ext cx="3631630" cy="3631630"/>
          </a:xfrm>
          <a:custGeom>
            <a:avLst/>
            <a:gdLst/>
            <a:ahLst/>
            <a:cxnLst/>
            <a:rect l="l" t="t" r="r" b="b"/>
            <a:pathLst>
              <a:path w="3631630" h="3631630">
                <a:moveTo>
                  <a:pt x="0" y="0"/>
                </a:moveTo>
                <a:lnTo>
                  <a:pt x="3631629" y="0"/>
                </a:lnTo>
                <a:lnTo>
                  <a:pt x="3631629" y="3631630"/>
                </a:lnTo>
                <a:lnTo>
                  <a:pt x="0" y="363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95959" y="376011"/>
            <a:ext cx="6324764" cy="4213874"/>
          </a:xfrm>
          <a:custGeom>
            <a:avLst/>
            <a:gdLst/>
            <a:ahLst/>
            <a:cxnLst/>
            <a:rect l="l" t="t" r="r" b="b"/>
            <a:pathLst>
              <a:path w="6324764" h="4213874">
                <a:moveTo>
                  <a:pt x="0" y="0"/>
                </a:moveTo>
                <a:lnTo>
                  <a:pt x="6324764" y="0"/>
                </a:lnTo>
                <a:lnTo>
                  <a:pt x="6324764" y="4213874"/>
                </a:lnTo>
                <a:lnTo>
                  <a:pt x="0" y="42138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2889937" y="9531785"/>
            <a:ext cx="8364437" cy="1565986"/>
            <a:chOff x="0" y="0"/>
            <a:chExt cx="1845066" cy="3454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45066" cy="345432"/>
            </a:xfrm>
            <a:custGeom>
              <a:avLst/>
              <a:gdLst/>
              <a:ahLst/>
              <a:cxnLst/>
              <a:rect l="l" t="t" r="r" b="b"/>
              <a:pathLst>
                <a:path w="1845066" h="345432">
                  <a:moveTo>
                    <a:pt x="203200" y="0"/>
                  </a:moveTo>
                  <a:lnTo>
                    <a:pt x="1845066" y="0"/>
                  </a:lnTo>
                  <a:lnTo>
                    <a:pt x="1641866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8F0E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1641866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6597253" y="7078100"/>
            <a:ext cx="1581549" cy="2444415"/>
          </a:xfrm>
          <a:custGeom>
            <a:avLst/>
            <a:gdLst/>
            <a:ahLst/>
            <a:cxnLst/>
            <a:rect l="l" t="t" r="r" b="b"/>
            <a:pathLst>
              <a:path w="1581549" h="2444415">
                <a:moveTo>
                  <a:pt x="0" y="0"/>
                </a:moveTo>
                <a:lnTo>
                  <a:pt x="1581550" y="0"/>
                </a:lnTo>
                <a:lnTo>
                  <a:pt x="1581550" y="2444415"/>
                </a:lnTo>
                <a:lnTo>
                  <a:pt x="0" y="244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479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501981" y="9690957"/>
            <a:ext cx="2886047" cy="548418"/>
          </a:xfrm>
          <a:custGeom>
            <a:avLst/>
            <a:gdLst/>
            <a:ahLst/>
            <a:cxnLst/>
            <a:rect l="l" t="t" r="r" b="b"/>
            <a:pathLst>
              <a:path w="2886047" h="548418">
                <a:moveTo>
                  <a:pt x="0" y="0"/>
                </a:moveTo>
                <a:lnTo>
                  <a:pt x="2886047" y="0"/>
                </a:lnTo>
                <a:lnTo>
                  <a:pt x="2886047" y="548418"/>
                </a:lnTo>
                <a:lnTo>
                  <a:pt x="0" y="5484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-10800000">
            <a:off x="12114613" y="5743383"/>
            <a:ext cx="2897589" cy="47625"/>
            <a:chOff x="0" y="0"/>
            <a:chExt cx="1463237" cy="240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5875303" y="5415944"/>
            <a:ext cx="2897589" cy="47625"/>
            <a:chOff x="0" y="0"/>
            <a:chExt cx="1463237" cy="2405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356704" y="4496065"/>
            <a:ext cx="2583077" cy="1808154"/>
          </a:xfrm>
          <a:custGeom>
            <a:avLst/>
            <a:gdLst/>
            <a:ahLst/>
            <a:cxnLst/>
            <a:rect l="l" t="t" r="r" b="b"/>
            <a:pathLst>
              <a:path w="2583077" h="1808154">
                <a:moveTo>
                  <a:pt x="0" y="0"/>
                </a:moveTo>
                <a:lnTo>
                  <a:pt x="2583077" y="0"/>
                </a:lnTo>
                <a:lnTo>
                  <a:pt x="2583077" y="1808153"/>
                </a:lnTo>
                <a:lnTo>
                  <a:pt x="0" y="18081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065202" y="6398037"/>
            <a:ext cx="3764754" cy="2352971"/>
          </a:xfrm>
          <a:custGeom>
            <a:avLst/>
            <a:gdLst/>
            <a:ahLst/>
            <a:cxnLst/>
            <a:rect l="l" t="t" r="r" b="b"/>
            <a:pathLst>
              <a:path w="3764754" h="2352971">
                <a:moveTo>
                  <a:pt x="0" y="0"/>
                </a:moveTo>
                <a:lnTo>
                  <a:pt x="3764754" y="0"/>
                </a:lnTo>
                <a:lnTo>
                  <a:pt x="3764754" y="2352971"/>
                </a:lnTo>
                <a:lnTo>
                  <a:pt x="0" y="23529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910724" y="6249928"/>
            <a:ext cx="3547632" cy="2501080"/>
          </a:xfrm>
          <a:custGeom>
            <a:avLst/>
            <a:gdLst/>
            <a:ahLst/>
            <a:cxnLst/>
            <a:rect l="l" t="t" r="r" b="b"/>
            <a:pathLst>
              <a:path w="3547632" h="2501080">
                <a:moveTo>
                  <a:pt x="0" y="0"/>
                </a:moveTo>
                <a:lnTo>
                  <a:pt x="3547632" y="0"/>
                </a:lnTo>
                <a:lnTo>
                  <a:pt x="3547632" y="2501080"/>
                </a:lnTo>
                <a:lnTo>
                  <a:pt x="0" y="2501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1222334" y="1318711"/>
            <a:ext cx="4472044" cy="2389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2"/>
              </a:lnSpc>
              <a:spcBef>
                <a:spcPct val="0"/>
              </a:spcBef>
            </a:pPr>
            <a:r>
              <a:rPr lang="en-US" sz="2301" b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KOMPONENTE I RJEŠENJA</a:t>
            </a:r>
          </a:p>
          <a:p>
            <a:pPr marL="496949" lvl="1" indent="-248475" algn="l">
              <a:lnSpc>
                <a:spcPts val="3222"/>
              </a:lnSpc>
              <a:spcBef>
                <a:spcPct val="0"/>
              </a:spcBef>
              <a:buFont typeface="Arial"/>
              <a:buChar char="•"/>
            </a:pPr>
            <a:r>
              <a:rPr lang="en-US" sz="230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Pneumatski cilindri</a:t>
            </a:r>
          </a:p>
          <a:p>
            <a:pPr marL="496949" lvl="1" indent="-248475" algn="l">
              <a:lnSpc>
                <a:spcPts val="3222"/>
              </a:lnSpc>
              <a:spcBef>
                <a:spcPct val="0"/>
              </a:spcBef>
              <a:buFont typeface="Arial"/>
              <a:buChar char="•"/>
            </a:pPr>
            <a:r>
              <a:rPr lang="en-US" sz="230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Ventili i ventilni otoci</a:t>
            </a:r>
          </a:p>
          <a:p>
            <a:pPr marL="496949" lvl="1" indent="-248475" algn="l">
              <a:lnSpc>
                <a:spcPts val="3222"/>
              </a:lnSpc>
              <a:spcBef>
                <a:spcPct val="0"/>
              </a:spcBef>
              <a:buFont typeface="Arial"/>
              <a:buChar char="•"/>
            </a:pPr>
            <a:r>
              <a:rPr lang="en-US" sz="230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Priključci i crijeva</a:t>
            </a:r>
          </a:p>
          <a:p>
            <a:pPr marL="496949" lvl="1" indent="-248475" algn="l">
              <a:lnSpc>
                <a:spcPts val="3222"/>
              </a:lnSpc>
              <a:spcBef>
                <a:spcPct val="0"/>
              </a:spcBef>
              <a:buFont typeface="Arial"/>
              <a:buChar char="•"/>
            </a:pPr>
            <a:r>
              <a:rPr lang="en-US" sz="230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Senzori i aktuatori</a:t>
            </a:r>
          </a:p>
          <a:p>
            <a:pPr algn="l">
              <a:lnSpc>
                <a:spcPts val="3222"/>
              </a:lnSpc>
              <a:spcBef>
                <a:spcPct val="0"/>
              </a:spcBef>
            </a:pPr>
            <a:endParaRPr lang="en-US" sz="2301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852299" y="6155932"/>
            <a:ext cx="5887492" cy="278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FESTO PNEUMATIKA I AUTOMATIZACIJA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 b="1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Vrhunska kvaliteta i preciznost</a:t>
            </a: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Rješenja za industrijsku automatizaciju</a:t>
            </a: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Energetski učinkoviti sustavi</a:t>
            </a: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Dug vijek trajanja i pouzdan rad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898634" y="3120256"/>
            <a:ext cx="315887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1A1A1A"/>
                </a:solidFill>
                <a:latin typeface="Inter 2"/>
                <a:ea typeface="Inter 2"/>
                <a:cs typeface="Inter 2"/>
                <a:sym typeface="Inter 2"/>
              </a:rPr>
              <a:t>INDUSTRIJSKA RJEŠENJA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487148" y="4877981"/>
            <a:ext cx="6359373" cy="38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5"/>
              </a:lnSpc>
              <a:spcBef>
                <a:spcPct val="0"/>
              </a:spcBef>
            </a:pPr>
            <a:r>
              <a:rPr lang="en-US" sz="228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Pouzdana</a:t>
            </a:r>
            <a:r>
              <a:rPr lang="en-US" sz="228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8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rješenja</a:t>
            </a:r>
            <a:r>
              <a:rPr lang="en-US" sz="228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za </a:t>
            </a:r>
            <a:r>
              <a:rPr lang="en-US" sz="228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modernu</a:t>
            </a:r>
            <a:r>
              <a:rPr lang="en-US" sz="228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8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automatizaciju</a:t>
            </a:r>
            <a:endParaRPr lang="en-US" sz="2282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50481" y="7611719"/>
            <a:ext cx="3896777" cy="2767276"/>
          </a:xfrm>
          <a:custGeom>
            <a:avLst/>
            <a:gdLst/>
            <a:ahLst/>
            <a:cxnLst/>
            <a:rect l="l" t="t" r="r" b="b"/>
            <a:pathLst>
              <a:path w="3896777" h="2767276">
                <a:moveTo>
                  <a:pt x="0" y="0"/>
                </a:moveTo>
                <a:lnTo>
                  <a:pt x="3896776" y="0"/>
                </a:lnTo>
                <a:lnTo>
                  <a:pt x="3896776" y="2767276"/>
                </a:lnTo>
                <a:lnTo>
                  <a:pt x="0" y="2767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558605" y="9459481"/>
            <a:ext cx="6254973" cy="915110"/>
            <a:chOff x="0" y="0"/>
            <a:chExt cx="1516842" cy="221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16842" cy="221916"/>
            </a:xfrm>
            <a:custGeom>
              <a:avLst/>
              <a:gdLst/>
              <a:ahLst/>
              <a:cxnLst/>
              <a:rect l="l" t="t" r="r" b="b"/>
              <a:pathLst>
                <a:path w="1516842" h="221916">
                  <a:moveTo>
                    <a:pt x="203200" y="0"/>
                  </a:moveTo>
                  <a:lnTo>
                    <a:pt x="1516842" y="0"/>
                  </a:lnTo>
                  <a:lnTo>
                    <a:pt x="1313642" y="221916"/>
                  </a:lnTo>
                  <a:lnTo>
                    <a:pt x="0" y="2219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313642" cy="260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50607" y="895745"/>
            <a:ext cx="10688541" cy="5972676"/>
            <a:chOff x="0" y="0"/>
            <a:chExt cx="1090924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90924" cy="609600"/>
            </a:xfrm>
            <a:custGeom>
              <a:avLst/>
              <a:gdLst/>
              <a:ahLst/>
              <a:cxnLst/>
              <a:rect l="l" t="t" r="r" b="b"/>
              <a:pathLst>
                <a:path w="1090924" h="609600">
                  <a:moveTo>
                    <a:pt x="8877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090924" y="609600"/>
                  </a:lnTo>
                  <a:lnTo>
                    <a:pt x="887724" y="0"/>
                  </a:lnTo>
                  <a:close/>
                </a:path>
              </a:pathLst>
            </a:custGeom>
            <a:blipFill>
              <a:blip r:embed="rId3"/>
              <a:stretch>
                <a:fillRect t="-39478" b="-3947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848014" y="646239"/>
            <a:ext cx="1050551" cy="499012"/>
          </a:xfrm>
          <a:custGeom>
            <a:avLst/>
            <a:gdLst/>
            <a:ahLst/>
            <a:cxnLst/>
            <a:rect l="l" t="t" r="r" b="b"/>
            <a:pathLst>
              <a:path w="1050551" h="499012">
                <a:moveTo>
                  <a:pt x="0" y="0"/>
                </a:moveTo>
                <a:lnTo>
                  <a:pt x="1050551" y="0"/>
                </a:lnTo>
                <a:lnTo>
                  <a:pt x="1050551" y="499011"/>
                </a:lnTo>
                <a:lnTo>
                  <a:pt x="0" y="499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93427" y="7611719"/>
            <a:ext cx="2855299" cy="2855299"/>
          </a:xfrm>
          <a:custGeom>
            <a:avLst/>
            <a:gdLst/>
            <a:ahLst/>
            <a:cxnLst/>
            <a:rect l="l" t="t" r="r" b="b"/>
            <a:pathLst>
              <a:path w="2855299" h="2855299">
                <a:moveTo>
                  <a:pt x="0" y="0"/>
                </a:moveTo>
                <a:lnTo>
                  <a:pt x="2855299" y="0"/>
                </a:lnTo>
                <a:lnTo>
                  <a:pt x="2855299" y="2855299"/>
                </a:lnTo>
                <a:lnTo>
                  <a:pt x="0" y="2855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86959" y="7815508"/>
            <a:ext cx="2866274" cy="2651510"/>
          </a:xfrm>
          <a:custGeom>
            <a:avLst/>
            <a:gdLst/>
            <a:ahLst/>
            <a:cxnLst/>
            <a:rect l="l" t="t" r="r" b="b"/>
            <a:pathLst>
              <a:path w="2866274" h="2651510">
                <a:moveTo>
                  <a:pt x="0" y="0"/>
                </a:moveTo>
                <a:lnTo>
                  <a:pt x="2866274" y="0"/>
                </a:lnTo>
                <a:lnTo>
                  <a:pt x="2866274" y="2651510"/>
                </a:lnTo>
                <a:lnTo>
                  <a:pt x="0" y="26515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162934" flipH="1">
            <a:off x="150168" y="7367249"/>
            <a:ext cx="3310919" cy="3310919"/>
          </a:xfrm>
          <a:custGeom>
            <a:avLst/>
            <a:gdLst/>
            <a:ahLst/>
            <a:cxnLst/>
            <a:rect l="l" t="t" r="r" b="b"/>
            <a:pathLst>
              <a:path w="3310919" h="3310919">
                <a:moveTo>
                  <a:pt x="3310919" y="0"/>
                </a:moveTo>
                <a:lnTo>
                  <a:pt x="0" y="0"/>
                </a:lnTo>
                <a:lnTo>
                  <a:pt x="0" y="3310919"/>
                </a:lnTo>
                <a:lnTo>
                  <a:pt x="3310919" y="3310919"/>
                </a:lnTo>
                <a:lnTo>
                  <a:pt x="331091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445788" y="9838414"/>
            <a:ext cx="2384794" cy="453168"/>
          </a:xfrm>
          <a:custGeom>
            <a:avLst/>
            <a:gdLst/>
            <a:ahLst/>
            <a:cxnLst/>
            <a:rect l="l" t="t" r="r" b="b"/>
            <a:pathLst>
              <a:path w="2384794" h="453168">
                <a:moveTo>
                  <a:pt x="0" y="0"/>
                </a:moveTo>
                <a:lnTo>
                  <a:pt x="2384794" y="0"/>
                </a:lnTo>
                <a:lnTo>
                  <a:pt x="2384794" y="453167"/>
                </a:lnTo>
                <a:lnTo>
                  <a:pt x="0" y="4531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699301">
            <a:off x="9524677" y="8861761"/>
            <a:ext cx="2852871" cy="1020259"/>
          </a:xfrm>
          <a:custGeom>
            <a:avLst/>
            <a:gdLst/>
            <a:ahLst/>
            <a:cxnLst/>
            <a:rect l="l" t="t" r="r" b="b"/>
            <a:pathLst>
              <a:path w="2852871" h="1020259">
                <a:moveTo>
                  <a:pt x="0" y="0"/>
                </a:moveTo>
                <a:lnTo>
                  <a:pt x="2852871" y="0"/>
                </a:lnTo>
                <a:lnTo>
                  <a:pt x="2852871" y="1020259"/>
                </a:lnTo>
                <a:lnTo>
                  <a:pt x="0" y="1020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4093" b="-55806"/>
            </a:stretch>
          </a:blipFill>
        </p:spPr>
      </p:sp>
      <p:sp>
        <p:nvSpPr>
          <p:cNvPr id="17" name="Freeform 17"/>
          <p:cNvSpPr/>
          <p:nvPr/>
        </p:nvSpPr>
        <p:spPr>
          <a:xfrm rot="-6222494">
            <a:off x="10347618" y="9098008"/>
            <a:ext cx="4182447" cy="1480810"/>
          </a:xfrm>
          <a:custGeom>
            <a:avLst/>
            <a:gdLst/>
            <a:ahLst/>
            <a:cxnLst/>
            <a:rect l="l" t="t" r="r" b="b"/>
            <a:pathLst>
              <a:path w="4182447" h="1480810">
                <a:moveTo>
                  <a:pt x="0" y="0"/>
                </a:moveTo>
                <a:lnTo>
                  <a:pt x="4182447" y="0"/>
                </a:lnTo>
                <a:lnTo>
                  <a:pt x="4182447" y="1480811"/>
                </a:lnTo>
                <a:lnTo>
                  <a:pt x="0" y="1480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7086" b="-47268"/>
            </a:stretch>
          </a:blipFill>
        </p:spPr>
      </p:sp>
      <p:sp>
        <p:nvSpPr>
          <p:cNvPr id="18" name="Freeform 18"/>
          <p:cNvSpPr/>
          <p:nvPr/>
        </p:nvSpPr>
        <p:spPr>
          <a:xfrm rot="-4757504">
            <a:off x="11646507" y="7547642"/>
            <a:ext cx="4388018" cy="2336580"/>
          </a:xfrm>
          <a:custGeom>
            <a:avLst/>
            <a:gdLst/>
            <a:ahLst/>
            <a:cxnLst/>
            <a:rect l="l" t="t" r="r" b="b"/>
            <a:pathLst>
              <a:path w="4388018" h="2336580">
                <a:moveTo>
                  <a:pt x="0" y="0"/>
                </a:moveTo>
                <a:lnTo>
                  <a:pt x="4388018" y="0"/>
                </a:lnTo>
                <a:lnTo>
                  <a:pt x="4388018" y="2336580"/>
                </a:lnTo>
                <a:lnTo>
                  <a:pt x="0" y="2336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072918" y="363932"/>
            <a:ext cx="9878699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5"/>
              </a:lnSpc>
            </a:pPr>
            <a:r>
              <a:rPr lang="en-US" sz="65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CIJEVI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5161895" y="7071581"/>
            <a:ext cx="6252211" cy="540138"/>
            <a:chOff x="0" y="0"/>
            <a:chExt cx="1516842" cy="1310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16842" cy="131042"/>
            </a:xfrm>
            <a:custGeom>
              <a:avLst/>
              <a:gdLst/>
              <a:ahLst/>
              <a:cxnLst/>
              <a:rect l="l" t="t" r="r" b="b"/>
              <a:pathLst>
                <a:path w="1516842" h="131042">
                  <a:moveTo>
                    <a:pt x="203200" y="0"/>
                  </a:moveTo>
                  <a:lnTo>
                    <a:pt x="1516842" y="0"/>
                  </a:lnTo>
                  <a:lnTo>
                    <a:pt x="1313642" y="131042"/>
                  </a:lnTo>
                  <a:lnTo>
                    <a:pt x="0" y="1310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1313642" cy="169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703609" y="1972329"/>
            <a:ext cx="6566701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i="1">
                <a:solidFill>
                  <a:srgbClr val="1A1A1A"/>
                </a:solidFill>
                <a:latin typeface="Inter 1 Italics"/>
                <a:ea typeface="Inter 1 Italics"/>
                <a:cs typeface="Inter 1 Italics"/>
                <a:sym typeface="Inter 1 Italics"/>
              </a:rPr>
              <a:t>Kompletan asortiman gumenih i PVC cijevi za transport različitih medija: voda, zrak, ulje, plinovi, kemikalije i prehrambeni proizvodi.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703609" y="3791865"/>
            <a:ext cx="6744060" cy="2127319"/>
            <a:chOff x="0" y="0"/>
            <a:chExt cx="1776213" cy="5602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76213" cy="560282"/>
            </a:xfrm>
            <a:custGeom>
              <a:avLst/>
              <a:gdLst/>
              <a:ahLst/>
              <a:cxnLst/>
              <a:rect l="l" t="t" r="r" b="b"/>
              <a:pathLst>
                <a:path w="1776213" h="560282">
                  <a:moveTo>
                    <a:pt x="0" y="0"/>
                  </a:moveTo>
                  <a:lnTo>
                    <a:pt x="1776213" y="0"/>
                  </a:lnTo>
                  <a:lnTo>
                    <a:pt x="1776213" y="560282"/>
                  </a:lnTo>
                  <a:lnTo>
                    <a:pt x="0" y="560282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776213" cy="598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898565" y="3972840"/>
            <a:ext cx="6384727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✔ Gumene i PVC cijevi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Industrijska i prehrambena primjena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Otpornost na tlak, temperaturu i kemikalije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Različiti promjeri i specifikacije</a:t>
            </a:r>
          </a:p>
        </p:txBody>
      </p:sp>
      <p:sp>
        <p:nvSpPr>
          <p:cNvPr id="28" name="Freeform 28"/>
          <p:cNvSpPr/>
          <p:nvPr/>
        </p:nvSpPr>
        <p:spPr>
          <a:xfrm rot="584201">
            <a:off x="-2106937" y="2849212"/>
            <a:ext cx="3631630" cy="3631630"/>
          </a:xfrm>
          <a:custGeom>
            <a:avLst/>
            <a:gdLst/>
            <a:ahLst/>
            <a:cxnLst/>
            <a:rect l="l" t="t" r="r" b="b"/>
            <a:pathLst>
              <a:path w="3631630" h="3631630">
                <a:moveTo>
                  <a:pt x="0" y="0"/>
                </a:moveTo>
                <a:lnTo>
                  <a:pt x="3631629" y="0"/>
                </a:lnTo>
                <a:lnTo>
                  <a:pt x="3631629" y="3631630"/>
                </a:lnTo>
                <a:lnTo>
                  <a:pt x="0" y="3631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8000"/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584201">
            <a:off x="7701635" y="-2297294"/>
            <a:ext cx="3631630" cy="3631630"/>
          </a:xfrm>
          <a:custGeom>
            <a:avLst/>
            <a:gdLst/>
            <a:ahLst/>
            <a:cxnLst/>
            <a:rect l="l" t="t" r="r" b="b"/>
            <a:pathLst>
              <a:path w="3631630" h="3631630">
                <a:moveTo>
                  <a:pt x="0" y="0"/>
                </a:moveTo>
                <a:lnTo>
                  <a:pt x="3631629" y="0"/>
                </a:lnTo>
                <a:lnTo>
                  <a:pt x="3631629" y="3631629"/>
                </a:lnTo>
                <a:lnTo>
                  <a:pt x="0" y="36316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8000"/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 rot="-10800000">
            <a:off x="3139661" y="3353715"/>
            <a:ext cx="2897589" cy="47625"/>
            <a:chOff x="0" y="0"/>
            <a:chExt cx="1463237" cy="2405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76731"/>
            <a:ext cx="2658191" cy="1643224"/>
            <a:chOff x="0" y="0"/>
            <a:chExt cx="624390" cy="385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4390" cy="385982"/>
            </a:xfrm>
            <a:custGeom>
              <a:avLst/>
              <a:gdLst/>
              <a:ahLst/>
              <a:cxnLst/>
              <a:rect l="l" t="t" r="r" b="b"/>
              <a:pathLst>
                <a:path w="624390" h="385982">
                  <a:moveTo>
                    <a:pt x="203200" y="0"/>
                  </a:moveTo>
                  <a:lnTo>
                    <a:pt x="624390" y="0"/>
                  </a:lnTo>
                  <a:lnTo>
                    <a:pt x="42119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2119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618543"/>
            <a:ext cx="2907615" cy="1643224"/>
            <a:chOff x="0" y="0"/>
            <a:chExt cx="682978" cy="3859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2978" cy="385982"/>
            </a:xfrm>
            <a:custGeom>
              <a:avLst/>
              <a:gdLst/>
              <a:ahLst/>
              <a:cxnLst/>
              <a:rect l="l" t="t" r="r" b="b"/>
              <a:pathLst>
                <a:path w="682978" h="385982">
                  <a:moveTo>
                    <a:pt x="203200" y="0"/>
                  </a:moveTo>
                  <a:lnTo>
                    <a:pt x="682978" y="0"/>
                  </a:lnTo>
                  <a:lnTo>
                    <a:pt x="479778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479778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6438573">
            <a:off x="16172600" y="7548597"/>
            <a:ext cx="2683131" cy="4253129"/>
            <a:chOff x="0" y="0"/>
            <a:chExt cx="426065" cy="6753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6065" cy="675371"/>
            </a:xfrm>
            <a:custGeom>
              <a:avLst/>
              <a:gdLst/>
              <a:ahLst/>
              <a:cxnLst/>
              <a:rect l="l" t="t" r="r" b="b"/>
              <a:pathLst>
                <a:path w="426065" h="675371">
                  <a:moveTo>
                    <a:pt x="203200" y="0"/>
                  </a:moveTo>
                  <a:lnTo>
                    <a:pt x="426065" y="0"/>
                  </a:lnTo>
                  <a:lnTo>
                    <a:pt x="222865" y="675371"/>
                  </a:lnTo>
                  <a:lnTo>
                    <a:pt x="0" y="67537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22865" cy="71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748832" y="1734709"/>
            <a:ext cx="7871573" cy="6263136"/>
            <a:chOff x="0" y="0"/>
            <a:chExt cx="2129325" cy="16942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29325" cy="1694230"/>
            </a:xfrm>
            <a:custGeom>
              <a:avLst/>
              <a:gdLst/>
              <a:ahLst/>
              <a:cxnLst/>
              <a:rect l="l" t="t" r="r" b="b"/>
              <a:pathLst>
                <a:path w="2129325" h="1694230">
                  <a:moveTo>
                    <a:pt x="203200" y="0"/>
                  </a:moveTo>
                  <a:lnTo>
                    <a:pt x="2129325" y="0"/>
                  </a:lnTo>
                  <a:lnTo>
                    <a:pt x="1926125" y="1694230"/>
                  </a:lnTo>
                  <a:lnTo>
                    <a:pt x="0" y="169423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t="-44674" b="-44674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5006726" y="202253"/>
            <a:ext cx="10909936" cy="197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240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REMENJE I REMENICE </a:t>
            </a:r>
          </a:p>
          <a:p>
            <a:pPr algn="r">
              <a:lnSpc>
                <a:spcPts val="7800"/>
              </a:lnSpc>
            </a:pPr>
            <a:endParaRPr lang="en-US" sz="6240" b="1">
              <a:solidFill>
                <a:srgbClr val="1A1A1A"/>
              </a:solidFill>
              <a:latin typeface="Merriweather Sans Ultra-Bold"/>
              <a:ea typeface="Merriweather Sans Ultra-Bold"/>
              <a:cs typeface="Merriweather Sans Ultra-Bold"/>
              <a:sym typeface="Merriweather Sans Ultra-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054325" y="503676"/>
            <a:ext cx="840397" cy="399188"/>
          </a:xfrm>
          <a:custGeom>
            <a:avLst/>
            <a:gdLst/>
            <a:ahLst/>
            <a:cxnLst/>
            <a:rect l="l" t="t" r="r" b="b"/>
            <a:pathLst>
              <a:path w="840397" h="399188">
                <a:moveTo>
                  <a:pt x="0" y="0"/>
                </a:moveTo>
                <a:lnTo>
                  <a:pt x="840397" y="0"/>
                </a:lnTo>
                <a:lnTo>
                  <a:pt x="840397" y="399188"/>
                </a:lnTo>
                <a:lnTo>
                  <a:pt x="0" y="399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955392" y="2491280"/>
            <a:ext cx="3070483" cy="669363"/>
          </a:xfrm>
          <a:custGeom>
            <a:avLst/>
            <a:gdLst/>
            <a:ahLst/>
            <a:cxnLst/>
            <a:rect l="l" t="t" r="r" b="b"/>
            <a:pathLst>
              <a:path w="3070483" h="669363">
                <a:moveTo>
                  <a:pt x="0" y="0"/>
                </a:moveTo>
                <a:lnTo>
                  <a:pt x="3070483" y="0"/>
                </a:lnTo>
                <a:lnTo>
                  <a:pt x="3070483" y="669363"/>
                </a:lnTo>
                <a:lnTo>
                  <a:pt x="0" y="6693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609" b="-19586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160377" y="3779114"/>
            <a:ext cx="3288003" cy="1087162"/>
          </a:xfrm>
          <a:custGeom>
            <a:avLst/>
            <a:gdLst/>
            <a:ahLst/>
            <a:cxnLst/>
            <a:rect l="l" t="t" r="r" b="b"/>
            <a:pathLst>
              <a:path w="3288003" h="1087162">
                <a:moveTo>
                  <a:pt x="0" y="0"/>
                </a:moveTo>
                <a:lnTo>
                  <a:pt x="3288004" y="0"/>
                </a:lnTo>
                <a:lnTo>
                  <a:pt x="3288004" y="1087163"/>
                </a:lnTo>
                <a:lnTo>
                  <a:pt x="0" y="10871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875086" y="2398343"/>
            <a:ext cx="1660876" cy="1194587"/>
          </a:xfrm>
          <a:custGeom>
            <a:avLst/>
            <a:gdLst/>
            <a:ahLst/>
            <a:cxnLst/>
            <a:rect l="l" t="t" r="r" b="b"/>
            <a:pathLst>
              <a:path w="1660876" h="1194587">
                <a:moveTo>
                  <a:pt x="0" y="0"/>
                </a:moveTo>
                <a:lnTo>
                  <a:pt x="1660875" y="0"/>
                </a:lnTo>
                <a:lnTo>
                  <a:pt x="1660875" y="1194587"/>
                </a:lnTo>
                <a:lnTo>
                  <a:pt x="0" y="11945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072664" y="4974420"/>
            <a:ext cx="4953211" cy="4531661"/>
          </a:xfrm>
          <a:custGeom>
            <a:avLst/>
            <a:gdLst/>
            <a:ahLst/>
            <a:cxnLst/>
            <a:rect l="l" t="t" r="r" b="b"/>
            <a:pathLst>
              <a:path w="4953211" h="4531661">
                <a:moveTo>
                  <a:pt x="0" y="0"/>
                </a:moveTo>
                <a:lnTo>
                  <a:pt x="4953211" y="0"/>
                </a:lnTo>
                <a:lnTo>
                  <a:pt x="4953211" y="4531661"/>
                </a:lnTo>
                <a:lnTo>
                  <a:pt x="0" y="4531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536424" y="1921050"/>
            <a:ext cx="5235473" cy="110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 i="1">
                <a:solidFill>
                  <a:srgbClr val="1A1A1A"/>
                </a:solidFill>
                <a:latin typeface="Inter 1 Italics"/>
                <a:ea typeface="Inter 1 Italics"/>
                <a:cs typeface="Inter 1 Italics"/>
                <a:sym typeface="Inter 1 Italics"/>
              </a:rPr>
              <a:t>Remenje vrhunske kvalitete koje omogućuje pouzdan prijenos snage, visoku učinkovitost i dug vijek trajanja, uz otpornost na habanje, temperaturu i kemijske utjecaje.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953512" y="3670355"/>
            <a:ext cx="5557597" cy="4929276"/>
            <a:chOff x="0" y="0"/>
            <a:chExt cx="1463729" cy="10130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63729" cy="1013075"/>
            </a:xfrm>
            <a:custGeom>
              <a:avLst/>
              <a:gdLst/>
              <a:ahLst/>
              <a:cxnLst/>
              <a:rect l="l" t="t" r="r" b="b"/>
              <a:pathLst>
                <a:path w="1463729" h="1013075">
                  <a:moveTo>
                    <a:pt x="0" y="0"/>
                  </a:moveTo>
                  <a:lnTo>
                    <a:pt x="1463729" y="0"/>
                  </a:lnTo>
                  <a:lnTo>
                    <a:pt x="1463729" y="1013075"/>
                  </a:lnTo>
                  <a:lnTo>
                    <a:pt x="0" y="1013075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463729" cy="1051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532200" y="6362287"/>
            <a:ext cx="4720010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✔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Visok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prijenos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snage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Smanjeno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proklizavanje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Otpornost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na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temperaturu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kemikalije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Dug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vijek</a:t>
            </a: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trajanja</a:t>
            </a: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562017" y="3915107"/>
            <a:ext cx="3700310" cy="17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6"/>
              </a:lnSpc>
              <a:spcBef>
                <a:spcPct val="0"/>
              </a:spcBef>
            </a:pPr>
            <a:r>
              <a:rPr lang="en-US" sz="2190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</a:t>
            </a:r>
            <a:r>
              <a:rPr lang="en-US" sz="2190" b="1" u="sng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</a:t>
            </a:r>
            <a:r>
              <a:rPr lang="en-US" sz="2190" b="1" u="sng" dirty="0" err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ASORTIMAN</a:t>
            </a:r>
            <a:endParaRPr lang="en-US" sz="2190" b="1" u="sng" dirty="0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60"/>
              </a:lnSpc>
              <a:spcBef>
                <a:spcPct val="0"/>
              </a:spcBef>
            </a:pPr>
            <a:endParaRPr lang="en-US" sz="2190" b="1" u="sng" dirty="0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197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✔ </a:t>
            </a:r>
            <a:r>
              <a:rPr lang="en-US" sz="197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Klinasto</a:t>
            </a:r>
            <a:r>
              <a:rPr lang="en-US" sz="197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7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remenje</a:t>
            </a:r>
            <a:endParaRPr lang="en-US" sz="1971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197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97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Zupčasto</a:t>
            </a:r>
            <a:r>
              <a:rPr lang="en-US" sz="197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7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remenje</a:t>
            </a:r>
            <a:endParaRPr lang="en-US" sz="1971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197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✔ </a:t>
            </a:r>
            <a:r>
              <a:rPr lang="en-US" sz="197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Remenice</a:t>
            </a:r>
            <a:r>
              <a:rPr lang="en-US" sz="197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1971" dirty="0" err="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dodatna</a:t>
            </a:r>
            <a:r>
              <a:rPr lang="en-US" sz="1971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oprema</a:t>
            </a:r>
          </a:p>
        </p:txBody>
      </p:sp>
      <p:sp>
        <p:nvSpPr>
          <p:cNvPr id="28" name="Freeform 28"/>
          <p:cNvSpPr/>
          <p:nvPr/>
        </p:nvSpPr>
        <p:spPr>
          <a:xfrm>
            <a:off x="15446662" y="9423506"/>
            <a:ext cx="2795858" cy="503312"/>
          </a:xfrm>
          <a:custGeom>
            <a:avLst/>
            <a:gdLst/>
            <a:ahLst/>
            <a:cxnLst/>
            <a:rect l="l" t="t" r="r" b="b"/>
            <a:pathLst>
              <a:path w="2795858" h="503312">
                <a:moveTo>
                  <a:pt x="0" y="0"/>
                </a:moveTo>
                <a:lnTo>
                  <a:pt x="2795858" y="0"/>
                </a:lnTo>
                <a:lnTo>
                  <a:pt x="2795858" y="503311"/>
                </a:lnTo>
                <a:lnTo>
                  <a:pt x="0" y="503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6"/>
            </a:stretch>
          </a:blipFill>
        </p:spPr>
      </p:sp>
      <p:sp>
        <p:nvSpPr>
          <p:cNvPr id="29" name="Freeform 29"/>
          <p:cNvSpPr/>
          <p:nvPr/>
        </p:nvSpPr>
        <p:spPr>
          <a:xfrm rot="584201">
            <a:off x="16955564" y="3327685"/>
            <a:ext cx="3631630" cy="3631630"/>
          </a:xfrm>
          <a:custGeom>
            <a:avLst/>
            <a:gdLst/>
            <a:ahLst/>
            <a:cxnLst/>
            <a:rect l="l" t="t" r="r" b="b"/>
            <a:pathLst>
              <a:path w="3631630" h="3631630">
                <a:moveTo>
                  <a:pt x="0" y="0"/>
                </a:moveTo>
                <a:lnTo>
                  <a:pt x="3631630" y="0"/>
                </a:lnTo>
                <a:lnTo>
                  <a:pt x="3631630" y="3631630"/>
                </a:lnTo>
                <a:lnTo>
                  <a:pt x="0" y="3631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8000"/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584201">
            <a:off x="-1815815" y="8471185"/>
            <a:ext cx="3631630" cy="3631630"/>
          </a:xfrm>
          <a:custGeom>
            <a:avLst/>
            <a:gdLst/>
            <a:ahLst/>
            <a:cxnLst/>
            <a:rect l="l" t="t" r="r" b="b"/>
            <a:pathLst>
              <a:path w="3631630" h="3631630">
                <a:moveTo>
                  <a:pt x="0" y="0"/>
                </a:moveTo>
                <a:lnTo>
                  <a:pt x="3631630" y="0"/>
                </a:lnTo>
                <a:lnTo>
                  <a:pt x="3631630" y="3631630"/>
                </a:lnTo>
                <a:lnTo>
                  <a:pt x="0" y="3631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8000"/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 rot="-10800000">
            <a:off x="13447634" y="3285345"/>
            <a:ext cx="2897589" cy="47625"/>
            <a:chOff x="0" y="0"/>
            <a:chExt cx="1463237" cy="240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849</Words>
  <Application>Microsoft Office PowerPoint</Application>
  <PresentationFormat>Prilagođeno</PresentationFormat>
  <Paragraphs>193</Paragraphs>
  <Slides>17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16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34" baseType="lpstr">
      <vt:lpstr>Merriweather Sans Ultra-Bold</vt:lpstr>
      <vt:lpstr>Inter 1 Bold Italics</vt:lpstr>
      <vt:lpstr>Arial</vt:lpstr>
      <vt:lpstr>Inter 1 Bold</vt:lpstr>
      <vt:lpstr>Inter 2</vt:lpstr>
      <vt:lpstr>Merriweather Sans Bold</vt:lpstr>
      <vt:lpstr>Canva Sans</vt:lpstr>
      <vt:lpstr>Inter 1 Italics</vt:lpstr>
      <vt:lpstr>Canva Sans Italics</vt:lpstr>
      <vt:lpstr>Inter 1</vt:lpstr>
      <vt:lpstr>Glacial Indifference Bold</vt:lpstr>
      <vt:lpstr>Canva Sans Bold</vt:lpstr>
      <vt:lpstr>Inter 2 Bold</vt:lpstr>
      <vt:lpstr>Calibri</vt:lpstr>
      <vt:lpstr>IBM Plex Mono Bold</vt:lpstr>
      <vt:lpstr>Inter 1 Medium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ASTRAPROM</dc:title>
  <cp:lastModifiedBy>Marija Takač</cp:lastModifiedBy>
  <cp:revision>4</cp:revision>
  <dcterms:created xsi:type="dcterms:W3CDTF">2006-08-16T00:00:00Z</dcterms:created>
  <dcterms:modified xsi:type="dcterms:W3CDTF">2026-04-16T06:21:29Z</dcterms:modified>
  <dc:identifier>DAHGVsw5ems</dc:identifier>
</cp:coreProperties>
</file>