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Inter 1 Italics" panose="020B0604020202020204" charset="0"/>
      <p:regular r:id="rId19"/>
    </p:embeddedFont>
    <p:embeddedFont>
      <p:font typeface="Inter 1 Medium" panose="020B0604020202020204" charset="0"/>
      <p:regular r:id="rId20"/>
    </p:embeddedFont>
    <p:embeddedFont>
      <p:font typeface="Merriweather Sans Ultra-Bold" panose="020B0604020202020204" charset="-18"/>
      <p:regular r:id="rId21"/>
    </p:embeddedFont>
    <p:embeddedFont>
      <p:font typeface="Inter 1" panose="020B0604020202020204" charset="0"/>
      <p:regular r:id="rId22"/>
    </p:embeddedFont>
    <p:embeddedFont>
      <p:font typeface="Inter 2" panose="020B0604020202020204" charset="0"/>
      <p:regular r:id="rId23"/>
    </p:embeddedFont>
    <p:embeddedFont>
      <p:font typeface="Merriweather Sans Bold" panose="020B0604020202020204" charset="-18"/>
      <p:regular r:id="rId24"/>
    </p:embeddedFont>
    <p:embeddedFont>
      <p:font typeface="Canva Sans" panose="020B0604020202020204" charset="0"/>
      <p:regular r:id="rId25"/>
    </p:embeddedFont>
    <p:embeddedFont>
      <p:font typeface="Canva Sans Bold" panose="020B0604020202020204" charset="0"/>
      <p:regular r:id="rId26"/>
    </p:embeddedFont>
    <p:embeddedFont>
      <p:font typeface="Inter 1 Bold" panose="020B0604020202020204" charset="0"/>
      <p:regular r:id="rId27"/>
    </p:embeddedFont>
    <p:embeddedFont>
      <p:font typeface="Canva Sans Italics" panose="020B0604020202020204" charset="0"/>
      <p:regular r:id="rId28"/>
    </p:embeddedFont>
    <p:embeddedFont>
      <p:font typeface="Glacial Indifference Bold" panose="020B0604020202020204" charset="0"/>
      <p:regular r:id="rId29"/>
    </p:embeddedFont>
    <p:embeddedFont>
      <p:font typeface="IBM Plex Mono Bold" panose="020B0604020202020204" charset="-18"/>
      <p:regular r:id="rId30"/>
    </p:embeddedFont>
    <p:embeddedFont>
      <p:font typeface="Inter 1 Bold Italics" panose="020B060402020202020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Inter 2 Bold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28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2.svg"/><Relationship Id="rId7" Type="http://schemas.openxmlformats.org/officeDocument/2006/relationships/image" Target="../media/image5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10.png"/><Relationship Id="rId4" Type="http://schemas.openxmlformats.org/officeDocument/2006/relationships/image" Target="../media/image12.svg"/><Relationship Id="rId9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2.svg"/><Relationship Id="rId7" Type="http://schemas.openxmlformats.org/officeDocument/2006/relationships/image" Target="../media/image6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9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71.png"/><Relationship Id="rId5" Type="http://schemas.openxmlformats.org/officeDocument/2006/relationships/image" Target="../media/image10.png"/><Relationship Id="rId10" Type="http://schemas.openxmlformats.org/officeDocument/2006/relationships/image" Target="../media/image70.png"/><Relationship Id="rId4" Type="http://schemas.openxmlformats.org/officeDocument/2006/relationships/image" Target="../media/image12.sv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7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82.svg"/><Relationship Id="rId7" Type="http://schemas.openxmlformats.org/officeDocument/2006/relationships/image" Target="../media/image23.svg"/><Relationship Id="rId12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80.png"/><Relationship Id="rId5" Type="http://schemas.openxmlformats.org/officeDocument/2006/relationships/image" Target="../media/image6.png"/><Relationship Id="rId10" Type="http://schemas.openxmlformats.org/officeDocument/2006/relationships/image" Target="../media/image79.png"/><Relationship Id="rId4" Type="http://schemas.openxmlformats.org/officeDocument/2006/relationships/image" Target="../media/image10.png"/><Relationship Id="rId9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12.svg"/><Relationship Id="rId7" Type="http://schemas.openxmlformats.org/officeDocument/2006/relationships/image" Target="../media/image8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10.png"/><Relationship Id="rId9" Type="http://schemas.openxmlformats.org/officeDocument/2006/relationships/image" Target="../media/image8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12.svg"/><Relationship Id="rId3" Type="http://schemas.openxmlformats.org/officeDocument/2006/relationships/image" Target="../media/image3.png"/><Relationship Id="rId7" Type="http://schemas.openxmlformats.org/officeDocument/2006/relationships/image" Target="../media/image99.svg"/><Relationship Id="rId12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103.svg"/><Relationship Id="rId5" Type="http://schemas.openxmlformats.org/officeDocument/2006/relationships/image" Target="../media/image97.svg"/><Relationship Id="rId15" Type="http://schemas.openxmlformats.org/officeDocument/2006/relationships/image" Target="../media/image6.png"/><Relationship Id="rId10" Type="http://schemas.openxmlformats.org/officeDocument/2006/relationships/image" Target="../media/image93.png"/><Relationship Id="rId4" Type="http://schemas.openxmlformats.org/officeDocument/2006/relationships/image" Target="../media/image90.png"/><Relationship Id="rId9" Type="http://schemas.openxmlformats.org/officeDocument/2006/relationships/image" Target="../media/image101.svg"/><Relationship Id="rId14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2.sv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svg"/><Relationship Id="rId7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2.svg"/><Relationship Id="rId7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10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6.png"/><Relationship Id="rId3" Type="http://schemas.openxmlformats.org/officeDocument/2006/relationships/image" Target="../media/image12.svg"/><Relationship Id="rId7" Type="http://schemas.openxmlformats.org/officeDocument/2006/relationships/image" Target="../media/image10.png"/><Relationship Id="rId12" Type="http://schemas.openxmlformats.org/officeDocument/2006/relationships/image" Target="../media/image3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2.svg"/><Relationship Id="rId7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6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6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23.svg"/><Relationship Id="rId10" Type="http://schemas.openxmlformats.org/officeDocument/2006/relationships/image" Target="../media/image45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9.pn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6.png"/><Relationship Id="rId4" Type="http://schemas.openxmlformats.org/officeDocument/2006/relationships/image" Target="../media/image12.sv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06182" y="7615076"/>
            <a:ext cx="1730151" cy="1643224"/>
            <a:chOff x="0" y="0"/>
            <a:chExt cx="406400" cy="3859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385982"/>
            </a:xfrm>
            <a:custGeom>
              <a:avLst/>
              <a:gdLst/>
              <a:ahLst/>
              <a:cxnLst/>
              <a:rect l="l" t="t" r="r" b="b"/>
              <a:pathLst>
                <a:path w="406400" h="385982">
                  <a:moveTo>
                    <a:pt x="203200" y="0"/>
                  </a:moveTo>
                  <a:lnTo>
                    <a:pt x="406400" y="0"/>
                  </a:lnTo>
                  <a:lnTo>
                    <a:pt x="203200" y="385982"/>
                  </a:lnTo>
                  <a:lnTo>
                    <a:pt x="0" y="38598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203200" cy="424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067096" y="7615076"/>
            <a:ext cx="1730151" cy="1643224"/>
            <a:chOff x="0" y="0"/>
            <a:chExt cx="406400" cy="3859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385982"/>
            </a:xfrm>
            <a:custGeom>
              <a:avLst/>
              <a:gdLst/>
              <a:ahLst/>
              <a:cxnLst/>
              <a:rect l="l" t="t" r="r" b="b"/>
              <a:pathLst>
                <a:path w="406400" h="385982">
                  <a:moveTo>
                    <a:pt x="203200" y="0"/>
                  </a:moveTo>
                  <a:lnTo>
                    <a:pt x="406400" y="0"/>
                  </a:lnTo>
                  <a:lnTo>
                    <a:pt x="203200" y="385982"/>
                  </a:lnTo>
                  <a:lnTo>
                    <a:pt x="0" y="38598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203200" cy="424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89168" y="7615076"/>
            <a:ext cx="1730151" cy="1643224"/>
            <a:chOff x="0" y="0"/>
            <a:chExt cx="406400" cy="3859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6400" cy="385982"/>
            </a:xfrm>
            <a:custGeom>
              <a:avLst/>
              <a:gdLst/>
              <a:ahLst/>
              <a:cxnLst/>
              <a:rect l="l" t="t" r="r" b="b"/>
              <a:pathLst>
                <a:path w="406400" h="385982">
                  <a:moveTo>
                    <a:pt x="203200" y="0"/>
                  </a:moveTo>
                  <a:lnTo>
                    <a:pt x="406400" y="0"/>
                  </a:lnTo>
                  <a:lnTo>
                    <a:pt x="203200" y="385982"/>
                  </a:lnTo>
                  <a:lnTo>
                    <a:pt x="0" y="38598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203200" cy="424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596257" y="2972406"/>
            <a:ext cx="5316195" cy="1311564"/>
            <a:chOff x="0" y="0"/>
            <a:chExt cx="1400150" cy="34543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00150" cy="345432"/>
            </a:xfrm>
            <a:custGeom>
              <a:avLst/>
              <a:gdLst/>
              <a:ahLst/>
              <a:cxnLst/>
              <a:rect l="l" t="t" r="r" b="b"/>
              <a:pathLst>
                <a:path w="1400150" h="345432">
                  <a:moveTo>
                    <a:pt x="203200" y="0"/>
                  </a:moveTo>
                  <a:lnTo>
                    <a:pt x="1400150" y="0"/>
                  </a:lnTo>
                  <a:lnTo>
                    <a:pt x="1196950" y="345432"/>
                  </a:lnTo>
                  <a:lnTo>
                    <a:pt x="0" y="34543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1196950" cy="383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448401" y="7615076"/>
            <a:ext cx="7666123" cy="1311564"/>
            <a:chOff x="0" y="0"/>
            <a:chExt cx="2019061" cy="34543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19061" cy="345432"/>
            </a:xfrm>
            <a:custGeom>
              <a:avLst/>
              <a:gdLst/>
              <a:ahLst/>
              <a:cxnLst/>
              <a:rect l="l" t="t" r="r" b="b"/>
              <a:pathLst>
                <a:path w="2019061" h="345432">
                  <a:moveTo>
                    <a:pt x="203200" y="0"/>
                  </a:moveTo>
                  <a:lnTo>
                    <a:pt x="2019061" y="0"/>
                  </a:lnTo>
                  <a:lnTo>
                    <a:pt x="1815861" y="345432"/>
                  </a:lnTo>
                  <a:lnTo>
                    <a:pt x="0" y="34543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01600" y="-38100"/>
              <a:ext cx="1815861" cy="383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3753575">
            <a:off x="5973746" y="973931"/>
            <a:ext cx="4618076" cy="469652"/>
            <a:chOff x="0" y="0"/>
            <a:chExt cx="2076533" cy="21118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076533" cy="211181"/>
            </a:xfrm>
            <a:custGeom>
              <a:avLst/>
              <a:gdLst/>
              <a:ahLst/>
              <a:cxnLst/>
              <a:rect l="l" t="t" r="r" b="b"/>
              <a:pathLst>
                <a:path w="2076533" h="211181">
                  <a:moveTo>
                    <a:pt x="203200" y="0"/>
                  </a:moveTo>
                  <a:lnTo>
                    <a:pt x="2076533" y="0"/>
                  </a:lnTo>
                  <a:lnTo>
                    <a:pt x="1873333" y="211181"/>
                  </a:lnTo>
                  <a:lnTo>
                    <a:pt x="0" y="21118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1873333" cy="2492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2894973" y="-2263418"/>
            <a:ext cx="11857923" cy="10471647"/>
            <a:chOff x="0" y="0"/>
            <a:chExt cx="867458" cy="76604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67458" cy="766046"/>
            </a:xfrm>
            <a:custGeom>
              <a:avLst/>
              <a:gdLst/>
              <a:ahLst/>
              <a:cxnLst/>
              <a:rect l="l" t="t" r="r" b="b"/>
              <a:pathLst>
                <a:path w="867458" h="766046">
                  <a:moveTo>
                    <a:pt x="867458" y="383023"/>
                  </a:moveTo>
                  <a:lnTo>
                    <a:pt x="664258" y="766046"/>
                  </a:lnTo>
                  <a:lnTo>
                    <a:pt x="203200" y="766046"/>
                  </a:lnTo>
                  <a:lnTo>
                    <a:pt x="0" y="383023"/>
                  </a:lnTo>
                  <a:lnTo>
                    <a:pt x="203200" y="0"/>
                  </a:lnTo>
                  <a:lnTo>
                    <a:pt x="664258" y="0"/>
                  </a:lnTo>
                  <a:lnTo>
                    <a:pt x="867458" y="383023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14300" y="-38100"/>
              <a:ext cx="638858" cy="804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-3314892" y="-570563"/>
            <a:ext cx="11668422" cy="7961137"/>
            <a:chOff x="0" y="0"/>
            <a:chExt cx="1088971" cy="74298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88971" cy="742984"/>
            </a:xfrm>
            <a:custGeom>
              <a:avLst/>
              <a:gdLst/>
              <a:ahLst/>
              <a:cxnLst/>
              <a:rect l="l" t="t" r="r" b="b"/>
              <a:pathLst>
                <a:path w="1088971" h="742984">
                  <a:moveTo>
                    <a:pt x="1088971" y="371492"/>
                  </a:moveTo>
                  <a:lnTo>
                    <a:pt x="885771" y="742984"/>
                  </a:lnTo>
                  <a:lnTo>
                    <a:pt x="203200" y="742984"/>
                  </a:lnTo>
                  <a:lnTo>
                    <a:pt x="0" y="371492"/>
                  </a:lnTo>
                  <a:lnTo>
                    <a:pt x="203200" y="0"/>
                  </a:lnTo>
                  <a:lnTo>
                    <a:pt x="885771" y="0"/>
                  </a:lnTo>
                  <a:lnTo>
                    <a:pt x="1088971" y="371492"/>
                  </a:lnTo>
                  <a:close/>
                </a:path>
              </a:pathLst>
            </a:custGeom>
            <a:blipFill>
              <a:blip r:embed="rId2"/>
              <a:stretch>
                <a:fillRect t="-2896" b="-2896"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6312069" y="3366220"/>
            <a:ext cx="16268461" cy="5235823"/>
            <a:chOff x="0" y="0"/>
            <a:chExt cx="1164079" cy="37464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64079" cy="374646"/>
            </a:xfrm>
            <a:custGeom>
              <a:avLst/>
              <a:gdLst/>
              <a:ahLst/>
              <a:cxnLst/>
              <a:rect l="l" t="t" r="r" b="b"/>
              <a:pathLst>
                <a:path w="1164079" h="374646">
                  <a:moveTo>
                    <a:pt x="203200" y="0"/>
                  </a:moveTo>
                  <a:lnTo>
                    <a:pt x="1164079" y="0"/>
                  </a:lnTo>
                  <a:lnTo>
                    <a:pt x="960879" y="374646"/>
                  </a:lnTo>
                  <a:lnTo>
                    <a:pt x="0" y="3746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B221C"/>
            </a:solidFill>
            <a:ln cap="sq">
              <a:noFill/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101600" y="-38100"/>
              <a:ext cx="960879" cy="412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7472918" y="6482851"/>
            <a:ext cx="1619733" cy="769373"/>
          </a:xfrm>
          <a:custGeom>
            <a:avLst/>
            <a:gdLst/>
            <a:ahLst/>
            <a:cxnLst/>
            <a:rect l="l" t="t" r="r" b="b"/>
            <a:pathLst>
              <a:path w="1619733" h="769373">
                <a:moveTo>
                  <a:pt x="0" y="0"/>
                </a:moveTo>
                <a:lnTo>
                  <a:pt x="1619733" y="0"/>
                </a:lnTo>
                <a:lnTo>
                  <a:pt x="1619733" y="769373"/>
                </a:lnTo>
                <a:lnTo>
                  <a:pt x="0" y="7693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5400000">
            <a:off x="11510865" y="-946274"/>
            <a:ext cx="2854498" cy="5294240"/>
          </a:xfrm>
          <a:custGeom>
            <a:avLst/>
            <a:gdLst/>
            <a:ahLst/>
            <a:cxnLst/>
            <a:rect l="l" t="t" r="r" b="b"/>
            <a:pathLst>
              <a:path w="2854498" h="5294240">
                <a:moveTo>
                  <a:pt x="0" y="0"/>
                </a:moveTo>
                <a:lnTo>
                  <a:pt x="2854498" y="0"/>
                </a:lnTo>
                <a:lnTo>
                  <a:pt x="2854498" y="5294240"/>
                </a:lnTo>
                <a:lnTo>
                  <a:pt x="0" y="52942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9092651" y="4124169"/>
            <a:ext cx="8727102" cy="2225717"/>
          </a:xfrm>
          <a:custGeom>
            <a:avLst/>
            <a:gdLst/>
            <a:ahLst/>
            <a:cxnLst/>
            <a:rect l="l" t="t" r="r" b="b"/>
            <a:pathLst>
              <a:path w="8727102" h="2225717">
                <a:moveTo>
                  <a:pt x="0" y="0"/>
                </a:moveTo>
                <a:lnTo>
                  <a:pt x="8727101" y="0"/>
                </a:lnTo>
                <a:lnTo>
                  <a:pt x="8727101" y="2225717"/>
                </a:lnTo>
                <a:lnTo>
                  <a:pt x="0" y="22257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3155" t="-112792" r="-75571" b="-381656"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8572098" y="6867537"/>
            <a:ext cx="1101131" cy="523037"/>
          </a:xfrm>
          <a:custGeom>
            <a:avLst/>
            <a:gdLst/>
            <a:ahLst/>
            <a:cxnLst/>
            <a:rect l="l" t="t" r="r" b="b"/>
            <a:pathLst>
              <a:path w="1101131" h="523037">
                <a:moveTo>
                  <a:pt x="0" y="0"/>
                </a:moveTo>
                <a:lnTo>
                  <a:pt x="1101132" y="0"/>
                </a:lnTo>
                <a:lnTo>
                  <a:pt x="1101132" y="523038"/>
                </a:lnTo>
                <a:lnTo>
                  <a:pt x="0" y="5230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584201">
            <a:off x="15707662" y="-2880484"/>
            <a:ext cx="5230117" cy="5230117"/>
          </a:xfrm>
          <a:custGeom>
            <a:avLst/>
            <a:gdLst/>
            <a:ahLst/>
            <a:cxnLst/>
            <a:rect l="l" t="t" r="r" b="b"/>
            <a:pathLst>
              <a:path w="5230117" h="5230117">
                <a:moveTo>
                  <a:pt x="0" y="0"/>
                </a:moveTo>
                <a:lnTo>
                  <a:pt x="5230117" y="0"/>
                </a:lnTo>
                <a:lnTo>
                  <a:pt x="5230117" y="5230117"/>
                </a:lnTo>
                <a:lnTo>
                  <a:pt x="0" y="52301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8000"/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584201">
            <a:off x="-2242508" y="8226146"/>
            <a:ext cx="4253617" cy="4253617"/>
          </a:xfrm>
          <a:custGeom>
            <a:avLst/>
            <a:gdLst/>
            <a:ahLst/>
            <a:cxnLst/>
            <a:rect l="l" t="t" r="r" b="b"/>
            <a:pathLst>
              <a:path w="4253617" h="4253617">
                <a:moveTo>
                  <a:pt x="0" y="0"/>
                </a:moveTo>
                <a:lnTo>
                  <a:pt x="4253618" y="0"/>
                </a:lnTo>
                <a:lnTo>
                  <a:pt x="4253618" y="4253617"/>
                </a:lnTo>
                <a:lnTo>
                  <a:pt x="0" y="42536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17000"/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9892305" y="6592236"/>
            <a:ext cx="10491384" cy="3357243"/>
          </a:xfrm>
          <a:custGeom>
            <a:avLst/>
            <a:gdLst/>
            <a:ahLst/>
            <a:cxnLst/>
            <a:rect l="l" t="t" r="r" b="b"/>
            <a:pathLst>
              <a:path w="10491384" h="3357243">
                <a:moveTo>
                  <a:pt x="0" y="0"/>
                </a:moveTo>
                <a:lnTo>
                  <a:pt x="10491384" y="0"/>
                </a:lnTo>
                <a:lnTo>
                  <a:pt x="10491384" y="3357243"/>
                </a:lnTo>
                <a:lnTo>
                  <a:pt x="0" y="335724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9083380"/>
            <a:ext cx="19120649" cy="1667313"/>
            <a:chOff x="0" y="0"/>
            <a:chExt cx="5035891" cy="4391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35891" cy="439128"/>
            </a:xfrm>
            <a:custGeom>
              <a:avLst/>
              <a:gdLst/>
              <a:ahLst/>
              <a:cxnLst/>
              <a:rect l="l" t="t" r="r" b="b"/>
              <a:pathLst>
                <a:path w="5035891" h="439128">
                  <a:moveTo>
                    <a:pt x="0" y="0"/>
                  </a:moveTo>
                  <a:lnTo>
                    <a:pt x="5035891" y="0"/>
                  </a:lnTo>
                  <a:lnTo>
                    <a:pt x="5035891" y="439128"/>
                  </a:lnTo>
                  <a:lnTo>
                    <a:pt x="0" y="439128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35891" cy="4772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3440665" y="3419086"/>
            <a:ext cx="3094210" cy="469652"/>
            <a:chOff x="0" y="0"/>
            <a:chExt cx="1391322" cy="21118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91322" cy="211181"/>
            </a:xfrm>
            <a:custGeom>
              <a:avLst/>
              <a:gdLst/>
              <a:ahLst/>
              <a:cxnLst/>
              <a:rect l="l" t="t" r="r" b="b"/>
              <a:pathLst>
                <a:path w="1391322" h="211181">
                  <a:moveTo>
                    <a:pt x="203200" y="0"/>
                  </a:moveTo>
                  <a:lnTo>
                    <a:pt x="1391322" y="0"/>
                  </a:lnTo>
                  <a:lnTo>
                    <a:pt x="1188122" y="211181"/>
                  </a:lnTo>
                  <a:lnTo>
                    <a:pt x="0" y="21118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1188122" cy="2492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9828889" y="465957"/>
            <a:ext cx="845291" cy="401513"/>
          </a:xfrm>
          <a:custGeom>
            <a:avLst/>
            <a:gdLst/>
            <a:ahLst/>
            <a:cxnLst/>
            <a:rect l="l" t="t" r="r" b="b"/>
            <a:pathLst>
              <a:path w="845291" h="401513">
                <a:moveTo>
                  <a:pt x="0" y="0"/>
                </a:moveTo>
                <a:lnTo>
                  <a:pt x="845291" y="0"/>
                </a:lnTo>
                <a:lnTo>
                  <a:pt x="845291" y="401514"/>
                </a:lnTo>
                <a:lnTo>
                  <a:pt x="0" y="4015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3767827" y="9083380"/>
            <a:ext cx="7666123" cy="1203620"/>
            <a:chOff x="0" y="0"/>
            <a:chExt cx="2019061" cy="31700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19061" cy="317003"/>
            </a:xfrm>
            <a:custGeom>
              <a:avLst/>
              <a:gdLst/>
              <a:ahLst/>
              <a:cxnLst/>
              <a:rect l="l" t="t" r="r" b="b"/>
              <a:pathLst>
                <a:path w="2019061" h="317003">
                  <a:moveTo>
                    <a:pt x="203200" y="0"/>
                  </a:moveTo>
                  <a:lnTo>
                    <a:pt x="2019061" y="0"/>
                  </a:lnTo>
                  <a:lnTo>
                    <a:pt x="1815861" y="317003"/>
                  </a:lnTo>
                  <a:lnTo>
                    <a:pt x="0" y="31700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0D0D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01600" y="-38100"/>
              <a:ext cx="1815861" cy="3551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4514942" y="9391988"/>
            <a:ext cx="3085946" cy="586403"/>
          </a:xfrm>
          <a:custGeom>
            <a:avLst/>
            <a:gdLst/>
            <a:ahLst/>
            <a:cxnLst/>
            <a:rect l="l" t="t" r="r" b="b"/>
            <a:pathLst>
              <a:path w="3085946" h="586403">
                <a:moveTo>
                  <a:pt x="0" y="0"/>
                </a:moveTo>
                <a:lnTo>
                  <a:pt x="3085946" y="0"/>
                </a:lnTo>
                <a:lnTo>
                  <a:pt x="3085946" y="586403"/>
                </a:lnTo>
                <a:lnTo>
                  <a:pt x="0" y="5864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84201">
            <a:off x="16030209" y="-666116"/>
            <a:ext cx="4253617" cy="4253617"/>
          </a:xfrm>
          <a:custGeom>
            <a:avLst/>
            <a:gdLst/>
            <a:ahLst/>
            <a:cxnLst/>
            <a:rect l="l" t="t" r="r" b="b"/>
            <a:pathLst>
              <a:path w="4253617" h="4253617">
                <a:moveTo>
                  <a:pt x="0" y="0"/>
                </a:moveTo>
                <a:lnTo>
                  <a:pt x="4253618" y="0"/>
                </a:lnTo>
                <a:lnTo>
                  <a:pt x="4253618" y="4253618"/>
                </a:lnTo>
                <a:lnTo>
                  <a:pt x="0" y="42536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000"/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319859">
            <a:off x="12468603" y="6659602"/>
            <a:ext cx="649611" cy="308565"/>
          </a:xfrm>
          <a:custGeom>
            <a:avLst/>
            <a:gdLst/>
            <a:ahLst/>
            <a:cxnLst/>
            <a:rect l="l" t="t" r="r" b="b"/>
            <a:pathLst>
              <a:path w="649611" h="308565">
                <a:moveTo>
                  <a:pt x="0" y="0"/>
                </a:moveTo>
                <a:lnTo>
                  <a:pt x="649611" y="0"/>
                </a:lnTo>
                <a:lnTo>
                  <a:pt x="649611" y="308566"/>
                </a:lnTo>
                <a:lnTo>
                  <a:pt x="0" y="308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 rot="-5400000">
            <a:off x="11738060" y="4817653"/>
            <a:ext cx="2896235" cy="439603"/>
            <a:chOff x="0" y="0"/>
            <a:chExt cx="1391322" cy="21118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391322" cy="211181"/>
            </a:xfrm>
            <a:custGeom>
              <a:avLst/>
              <a:gdLst/>
              <a:ahLst/>
              <a:cxnLst/>
              <a:rect l="l" t="t" r="r" b="b"/>
              <a:pathLst>
                <a:path w="1391322" h="211181">
                  <a:moveTo>
                    <a:pt x="203200" y="0"/>
                  </a:moveTo>
                  <a:lnTo>
                    <a:pt x="1391322" y="0"/>
                  </a:lnTo>
                  <a:lnTo>
                    <a:pt x="1188122" y="211181"/>
                  </a:lnTo>
                  <a:lnTo>
                    <a:pt x="0" y="21118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9E16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01600" y="-38100"/>
              <a:ext cx="1188122" cy="2492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327361">
            <a:off x="4317159" y="-2563692"/>
            <a:ext cx="4253617" cy="4253617"/>
          </a:xfrm>
          <a:custGeom>
            <a:avLst/>
            <a:gdLst/>
            <a:ahLst/>
            <a:cxnLst/>
            <a:rect l="l" t="t" r="r" b="b"/>
            <a:pathLst>
              <a:path w="4253617" h="4253617">
                <a:moveTo>
                  <a:pt x="0" y="0"/>
                </a:moveTo>
                <a:lnTo>
                  <a:pt x="4253617" y="0"/>
                </a:lnTo>
                <a:lnTo>
                  <a:pt x="4253617" y="4253617"/>
                </a:lnTo>
                <a:lnTo>
                  <a:pt x="0" y="42536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8999"/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 rot="-5400000">
            <a:off x="3440665" y="6907372"/>
            <a:ext cx="3094210" cy="469652"/>
            <a:chOff x="0" y="0"/>
            <a:chExt cx="1391322" cy="21118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91322" cy="211181"/>
            </a:xfrm>
            <a:custGeom>
              <a:avLst/>
              <a:gdLst/>
              <a:ahLst/>
              <a:cxnLst/>
              <a:rect l="l" t="t" r="r" b="b"/>
              <a:pathLst>
                <a:path w="1391322" h="211181">
                  <a:moveTo>
                    <a:pt x="203200" y="0"/>
                  </a:moveTo>
                  <a:lnTo>
                    <a:pt x="1391322" y="0"/>
                  </a:lnTo>
                  <a:lnTo>
                    <a:pt x="1188122" y="211181"/>
                  </a:lnTo>
                  <a:lnTo>
                    <a:pt x="0" y="21118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01600" y="-38100"/>
              <a:ext cx="1188122" cy="2492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-202377" y="1460693"/>
            <a:ext cx="5092643" cy="8148229"/>
          </a:xfrm>
          <a:custGeom>
            <a:avLst/>
            <a:gdLst/>
            <a:ahLst/>
            <a:cxnLst/>
            <a:rect l="l" t="t" r="r" b="b"/>
            <a:pathLst>
              <a:path w="5092643" h="8148229">
                <a:moveTo>
                  <a:pt x="0" y="0"/>
                </a:moveTo>
                <a:lnTo>
                  <a:pt x="5092643" y="0"/>
                </a:lnTo>
                <a:lnTo>
                  <a:pt x="5092643" y="8148230"/>
                </a:lnTo>
                <a:lnTo>
                  <a:pt x="0" y="81482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7206938" y="5027815"/>
            <a:ext cx="4722576" cy="1134557"/>
          </a:xfrm>
          <a:custGeom>
            <a:avLst/>
            <a:gdLst/>
            <a:ahLst/>
            <a:cxnLst/>
            <a:rect l="l" t="t" r="r" b="b"/>
            <a:pathLst>
              <a:path w="4722576" h="1134557">
                <a:moveTo>
                  <a:pt x="0" y="0"/>
                </a:moveTo>
                <a:lnTo>
                  <a:pt x="4722575" y="0"/>
                </a:lnTo>
                <a:lnTo>
                  <a:pt x="4722575" y="1134557"/>
                </a:lnTo>
                <a:lnTo>
                  <a:pt x="0" y="11345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570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5539229" y="1882510"/>
            <a:ext cx="3506745" cy="2659520"/>
            <a:chOff x="0" y="0"/>
            <a:chExt cx="923587" cy="70045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923587" cy="700450"/>
            </a:xfrm>
            <a:custGeom>
              <a:avLst/>
              <a:gdLst/>
              <a:ahLst/>
              <a:cxnLst/>
              <a:rect l="l" t="t" r="r" b="b"/>
              <a:pathLst>
                <a:path w="923587" h="700450">
                  <a:moveTo>
                    <a:pt x="0" y="0"/>
                  </a:moveTo>
                  <a:lnTo>
                    <a:pt x="923587" y="0"/>
                  </a:lnTo>
                  <a:lnTo>
                    <a:pt x="923587" y="700450"/>
                  </a:lnTo>
                  <a:lnTo>
                    <a:pt x="0" y="700450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923587" cy="738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5685300" y="1969188"/>
            <a:ext cx="3458700" cy="2660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4"/>
              </a:lnSpc>
            </a:pPr>
            <a:r>
              <a:rPr lang="en-US" sz="2146" b="1" u="sng">
                <a:solidFill>
                  <a:srgbClr val="F8F0E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OUR RANGE INCLUDES:</a:t>
            </a:r>
          </a:p>
          <a:p>
            <a:pPr algn="l">
              <a:lnSpc>
                <a:spcPts val="3004"/>
              </a:lnSpc>
            </a:pPr>
            <a:endParaRPr lang="en-US" sz="2146" b="1" u="sng">
              <a:solidFill>
                <a:srgbClr val="F8F0EE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3004"/>
              </a:lnSpc>
              <a:spcBef>
                <a:spcPct val="0"/>
              </a:spcBef>
            </a:pPr>
            <a:r>
              <a:rPr lang="en-US" sz="2146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✓ Roller chains</a:t>
            </a:r>
          </a:p>
          <a:p>
            <a:pPr algn="l">
              <a:lnSpc>
                <a:spcPts val="3004"/>
              </a:lnSpc>
              <a:spcBef>
                <a:spcPct val="0"/>
              </a:spcBef>
            </a:pPr>
            <a:r>
              <a:rPr lang="en-US" sz="2146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✓ Conveyor chains</a:t>
            </a:r>
          </a:p>
          <a:p>
            <a:pPr algn="l">
              <a:lnSpc>
                <a:spcPts val="3004"/>
              </a:lnSpc>
              <a:spcBef>
                <a:spcPct val="0"/>
              </a:spcBef>
            </a:pPr>
            <a:r>
              <a:rPr lang="en-US" sz="2146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✓ Lifting chains</a:t>
            </a:r>
          </a:p>
          <a:p>
            <a:pPr algn="l">
              <a:lnSpc>
                <a:spcPts val="3004"/>
              </a:lnSpc>
              <a:spcBef>
                <a:spcPct val="0"/>
              </a:spcBef>
            </a:pPr>
            <a:r>
              <a:rPr lang="en-US" sz="2146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✓ Sprockets</a:t>
            </a:r>
          </a:p>
          <a:p>
            <a:pPr algn="l">
              <a:lnSpc>
                <a:spcPts val="3004"/>
              </a:lnSpc>
              <a:spcBef>
                <a:spcPct val="0"/>
              </a:spcBef>
            </a:pPr>
            <a:endParaRPr lang="en-US" sz="2146">
              <a:solidFill>
                <a:srgbClr val="F8F0EE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28" name="Freeform 28"/>
          <p:cNvSpPr/>
          <p:nvPr/>
        </p:nvSpPr>
        <p:spPr>
          <a:xfrm rot="-5400000">
            <a:off x="6976332" y="5677173"/>
            <a:ext cx="312686" cy="148526"/>
          </a:xfrm>
          <a:custGeom>
            <a:avLst/>
            <a:gdLst/>
            <a:ahLst/>
            <a:cxnLst/>
            <a:rect l="l" t="t" r="r" b="b"/>
            <a:pathLst>
              <a:path w="312686" h="148526">
                <a:moveTo>
                  <a:pt x="0" y="0"/>
                </a:moveTo>
                <a:lnTo>
                  <a:pt x="312686" y="0"/>
                </a:lnTo>
                <a:lnTo>
                  <a:pt x="312686" y="148526"/>
                </a:lnTo>
                <a:lnTo>
                  <a:pt x="0" y="148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3186178" y="3101395"/>
            <a:ext cx="5420121" cy="4132842"/>
          </a:xfrm>
          <a:custGeom>
            <a:avLst/>
            <a:gdLst/>
            <a:ahLst/>
            <a:cxnLst/>
            <a:rect l="l" t="t" r="r" b="b"/>
            <a:pathLst>
              <a:path w="5420121" h="4132842">
                <a:moveTo>
                  <a:pt x="0" y="0"/>
                </a:moveTo>
                <a:lnTo>
                  <a:pt x="5420121" y="0"/>
                </a:lnTo>
                <a:lnTo>
                  <a:pt x="5420121" y="4132843"/>
                </a:lnTo>
                <a:lnTo>
                  <a:pt x="0" y="41328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10956471" y="234950"/>
            <a:ext cx="9334352" cy="1568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50"/>
              </a:lnSpc>
            </a:pPr>
            <a:r>
              <a:rPr lang="en-US" sz="5000" b="1">
                <a:solidFill>
                  <a:srgbClr val="1A1A1A"/>
                </a:solidFill>
                <a:latin typeface="Merriweather Sans Bold"/>
                <a:ea typeface="Merriweather Sans Bold"/>
                <a:cs typeface="Merriweather Sans Bold"/>
                <a:sym typeface="Merriweather Sans Bold"/>
              </a:rPr>
              <a:t>ROLLER CHAINS AND SPROCKETS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119178" y="1853934"/>
            <a:ext cx="6787822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dirty="0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Industry • Automation • Production • Maintenance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5685300" y="6562422"/>
            <a:ext cx="5271172" cy="2361061"/>
            <a:chOff x="0" y="0"/>
            <a:chExt cx="1388292" cy="621843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388292" cy="621843"/>
            </a:xfrm>
            <a:custGeom>
              <a:avLst/>
              <a:gdLst/>
              <a:ahLst/>
              <a:cxnLst/>
              <a:rect l="l" t="t" r="r" b="b"/>
              <a:pathLst>
                <a:path w="1388292" h="621843">
                  <a:moveTo>
                    <a:pt x="0" y="0"/>
                  </a:moveTo>
                  <a:lnTo>
                    <a:pt x="1388292" y="0"/>
                  </a:lnTo>
                  <a:lnTo>
                    <a:pt x="1388292" y="621843"/>
                  </a:lnTo>
                  <a:lnTo>
                    <a:pt x="0" y="621843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1388292" cy="6599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5889382" y="6776546"/>
            <a:ext cx="4863007" cy="2146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6"/>
              </a:lnSpc>
              <a:spcBef>
                <a:spcPct val="0"/>
              </a:spcBef>
            </a:pPr>
            <a:r>
              <a:rPr lang="en-US" sz="206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✓ Single-strand, double-strand, and triple-strand chains</a:t>
            </a:r>
          </a:p>
          <a:p>
            <a:pPr algn="l">
              <a:lnSpc>
                <a:spcPts val="2886"/>
              </a:lnSpc>
              <a:spcBef>
                <a:spcPct val="0"/>
              </a:spcBef>
            </a:pPr>
            <a:r>
              <a:rPr lang="en-US" sz="206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✓ High wear resistance</a:t>
            </a:r>
          </a:p>
          <a:p>
            <a:pPr algn="l">
              <a:lnSpc>
                <a:spcPts val="2886"/>
              </a:lnSpc>
              <a:spcBef>
                <a:spcPct val="0"/>
              </a:spcBef>
            </a:pPr>
            <a:r>
              <a:rPr lang="en-US" sz="206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✓ Long service life</a:t>
            </a:r>
          </a:p>
          <a:p>
            <a:pPr algn="l">
              <a:lnSpc>
                <a:spcPts val="2886"/>
              </a:lnSpc>
              <a:spcBef>
                <a:spcPct val="0"/>
              </a:spcBef>
            </a:pPr>
            <a:r>
              <a:rPr lang="en-US" sz="206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✓ Industrial applications</a:t>
            </a:r>
          </a:p>
          <a:p>
            <a:pPr algn="l">
              <a:lnSpc>
                <a:spcPts val="2886"/>
              </a:lnSpc>
              <a:spcBef>
                <a:spcPct val="0"/>
              </a:spcBef>
            </a:pPr>
            <a:endParaRPr lang="en-US" sz="2061">
              <a:solidFill>
                <a:srgbClr val="F8F0EE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9083380"/>
            <a:ext cx="19120649" cy="1667313"/>
            <a:chOff x="0" y="0"/>
            <a:chExt cx="5035891" cy="4391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35891" cy="439128"/>
            </a:xfrm>
            <a:custGeom>
              <a:avLst/>
              <a:gdLst/>
              <a:ahLst/>
              <a:cxnLst/>
              <a:rect l="l" t="t" r="r" b="b"/>
              <a:pathLst>
                <a:path w="5035891" h="439128">
                  <a:moveTo>
                    <a:pt x="0" y="0"/>
                  </a:moveTo>
                  <a:lnTo>
                    <a:pt x="5035891" y="0"/>
                  </a:lnTo>
                  <a:lnTo>
                    <a:pt x="5035891" y="439128"/>
                  </a:lnTo>
                  <a:lnTo>
                    <a:pt x="0" y="439128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35891" cy="4772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4816927">
            <a:off x="4489242" y="4588584"/>
            <a:ext cx="3094210" cy="469652"/>
            <a:chOff x="0" y="0"/>
            <a:chExt cx="1391322" cy="21118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91322" cy="211181"/>
            </a:xfrm>
            <a:custGeom>
              <a:avLst/>
              <a:gdLst/>
              <a:ahLst/>
              <a:cxnLst/>
              <a:rect l="l" t="t" r="r" b="b"/>
              <a:pathLst>
                <a:path w="1391322" h="211181">
                  <a:moveTo>
                    <a:pt x="203200" y="0"/>
                  </a:moveTo>
                  <a:lnTo>
                    <a:pt x="1391322" y="0"/>
                  </a:lnTo>
                  <a:lnTo>
                    <a:pt x="1188122" y="211181"/>
                  </a:lnTo>
                  <a:lnTo>
                    <a:pt x="0" y="21118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1188122" cy="2492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2602143" y="1028700"/>
            <a:ext cx="9241868" cy="7742084"/>
            <a:chOff x="0" y="0"/>
            <a:chExt cx="1561519" cy="130811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61519" cy="1308113"/>
            </a:xfrm>
            <a:custGeom>
              <a:avLst/>
              <a:gdLst/>
              <a:ahLst/>
              <a:cxnLst/>
              <a:rect l="l" t="t" r="r" b="b"/>
              <a:pathLst>
                <a:path w="1561519" h="1308113">
                  <a:moveTo>
                    <a:pt x="1358319" y="0"/>
                  </a:moveTo>
                  <a:lnTo>
                    <a:pt x="0" y="0"/>
                  </a:lnTo>
                  <a:lnTo>
                    <a:pt x="203200" y="1308113"/>
                  </a:lnTo>
                  <a:lnTo>
                    <a:pt x="1561519" y="1308113"/>
                  </a:lnTo>
                  <a:lnTo>
                    <a:pt x="1358319" y="0"/>
                  </a:lnTo>
                  <a:close/>
                </a:path>
              </a:pathLst>
            </a:custGeom>
            <a:blipFill>
              <a:blip r:embed="rId2"/>
              <a:stretch>
                <a:fillRect t="-42536" b="-42536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6006483" y="190731"/>
            <a:ext cx="1044935" cy="496344"/>
          </a:xfrm>
          <a:custGeom>
            <a:avLst/>
            <a:gdLst/>
            <a:ahLst/>
            <a:cxnLst/>
            <a:rect l="l" t="t" r="r" b="b"/>
            <a:pathLst>
              <a:path w="1044935" h="496344">
                <a:moveTo>
                  <a:pt x="0" y="0"/>
                </a:moveTo>
                <a:lnTo>
                  <a:pt x="1044935" y="0"/>
                </a:lnTo>
                <a:lnTo>
                  <a:pt x="1044935" y="496344"/>
                </a:lnTo>
                <a:lnTo>
                  <a:pt x="0" y="4963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4492098" y="9083380"/>
            <a:ext cx="7947263" cy="1247761"/>
            <a:chOff x="0" y="0"/>
            <a:chExt cx="2019061" cy="31700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19061" cy="317003"/>
            </a:xfrm>
            <a:custGeom>
              <a:avLst/>
              <a:gdLst/>
              <a:ahLst/>
              <a:cxnLst/>
              <a:rect l="l" t="t" r="r" b="b"/>
              <a:pathLst>
                <a:path w="2019061" h="317003">
                  <a:moveTo>
                    <a:pt x="203200" y="0"/>
                  </a:moveTo>
                  <a:lnTo>
                    <a:pt x="2019061" y="0"/>
                  </a:lnTo>
                  <a:lnTo>
                    <a:pt x="1815861" y="317003"/>
                  </a:lnTo>
                  <a:lnTo>
                    <a:pt x="0" y="31700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4B4B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1815861" cy="3551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139828" y="9420102"/>
            <a:ext cx="3022336" cy="574316"/>
          </a:xfrm>
          <a:custGeom>
            <a:avLst/>
            <a:gdLst/>
            <a:ahLst/>
            <a:cxnLst/>
            <a:rect l="l" t="t" r="r" b="b"/>
            <a:pathLst>
              <a:path w="3022336" h="574316">
                <a:moveTo>
                  <a:pt x="0" y="0"/>
                </a:moveTo>
                <a:lnTo>
                  <a:pt x="3022336" y="0"/>
                </a:lnTo>
                <a:lnTo>
                  <a:pt x="3022336" y="574316"/>
                </a:lnTo>
                <a:lnTo>
                  <a:pt x="0" y="5743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314744" y="2787233"/>
            <a:ext cx="3976373" cy="943266"/>
          </a:xfrm>
          <a:custGeom>
            <a:avLst/>
            <a:gdLst/>
            <a:ahLst/>
            <a:cxnLst/>
            <a:rect l="l" t="t" r="r" b="b"/>
            <a:pathLst>
              <a:path w="3976373" h="943266">
                <a:moveTo>
                  <a:pt x="0" y="0"/>
                </a:moveTo>
                <a:lnTo>
                  <a:pt x="3976373" y="0"/>
                </a:lnTo>
                <a:lnTo>
                  <a:pt x="3976373" y="943267"/>
                </a:lnTo>
                <a:lnTo>
                  <a:pt x="0" y="9432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2427" b="-81777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671427" y="4328806"/>
            <a:ext cx="1263007" cy="1528903"/>
          </a:xfrm>
          <a:custGeom>
            <a:avLst/>
            <a:gdLst/>
            <a:ahLst/>
            <a:cxnLst/>
            <a:rect l="l" t="t" r="r" b="b"/>
            <a:pathLst>
              <a:path w="1263007" h="1528903">
                <a:moveTo>
                  <a:pt x="0" y="0"/>
                </a:moveTo>
                <a:lnTo>
                  <a:pt x="1263007" y="0"/>
                </a:lnTo>
                <a:lnTo>
                  <a:pt x="1263007" y="1528903"/>
                </a:lnTo>
                <a:lnTo>
                  <a:pt x="0" y="15289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7493844" y="83085"/>
            <a:ext cx="10304805" cy="1465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12"/>
              </a:lnSpc>
            </a:pPr>
            <a:r>
              <a:rPr lang="en-US" sz="4649" b="1">
                <a:solidFill>
                  <a:srgbClr val="1A1A1A"/>
                </a:solidFill>
                <a:latin typeface="Merriweather Sans Ultra-Bold"/>
                <a:ea typeface="Merriweather Sans Ultra-Bold"/>
                <a:cs typeface="Merriweather Sans Ultra-Bold"/>
                <a:sym typeface="Merriweather Sans Ultra-Bold"/>
              </a:rPr>
              <a:t>COUPLINGS AND CONNECTING ELEMENTS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646247" y="1172766"/>
            <a:ext cx="4727267" cy="1066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00"/>
              </a:lnSpc>
            </a:pPr>
            <a:r>
              <a:rPr lang="en-US" sz="1500" b="1">
                <a:solidFill>
                  <a:srgbClr val="1A1A1A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Couplings enable the transmission of torque between shafts, while compensating for misalignment and reducing vibrations, ensuring stable and reliable system operation.</a:t>
            </a:r>
          </a:p>
        </p:txBody>
      </p:sp>
      <p:sp>
        <p:nvSpPr>
          <p:cNvPr id="19" name="Freeform 19"/>
          <p:cNvSpPr/>
          <p:nvPr/>
        </p:nvSpPr>
        <p:spPr>
          <a:xfrm rot="327361">
            <a:off x="860175" y="-2720987"/>
            <a:ext cx="4253617" cy="4253617"/>
          </a:xfrm>
          <a:custGeom>
            <a:avLst/>
            <a:gdLst/>
            <a:ahLst/>
            <a:cxnLst/>
            <a:rect l="l" t="t" r="r" b="b"/>
            <a:pathLst>
              <a:path w="4253617" h="4253617">
                <a:moveTo>
                  <a:pt x="0" y="0"/>
                </a:moveTo>
                <a:lnTo>
                  <a:pt x="4253617" y="0"/>
                </a:lnTo>
                <a:lnTo>
                  <a:pt x="4253617" y="4253617"/>
                </a:lnTo>
                <a:lnTo>
                  <a:pt x="0" y="42536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18999"/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327361">
            <a:off x="16605403" y="5231143"/>
            <a:ext cx="4253617" cy="4253617"/>
          </a:xfrm>
          <a:custGeom>
            <a:avLst/>
            <a:gdLst/>
            <a:ahLst/>
            <a:cxnLst/>
            <a:rect l="l" t="t" r="r" b="b"/>
            <a:pathLst>
              <a:path w="4253617" h="4253617">
                <a:moveTo>
                  <a:pt x="0" y="0"/>
                </a:moveTo>
                <a:lnTo>
                  <a:pt x="4253617" y="0"/>
                </a:lnTo>
                <a:lnTo>
                  <a:pt x="4253617" y="4253618"/>
                </a:lnTo>
                <a:lnTo>
                  <a:pt x="0" y="42536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18999"/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7361">
            <a:off x="16982911" y="-2595151"/>
            <a:ext cx="4253617" cy="4253617"/>
          </a:xfrm>
          <a:custGeom>
            <a:avLst/>
            <a:gdLst/>
            <a:ahLst/>
            <a:cxnLst/>
            <a:rect l="l" t="t" r="r" b="b"/>
            <a:pathLst>
              <a:path w="4253617" h="4253617">
                <a:moveTo>
                  <a:pt x="0" y="0"/>
                </a:moveTo>
                <a:lnTo>
                  <a:pt x="4253617" y="0"/>
                </a:lnTo>
                <a:lnTo>
                  <a:pt x="4253617" y="4253617"/>
                </a:lnTo>
                <a:lnTo>
                  <a:pt x="0" y="42536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18999"/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 rot="-10800000">
            <a:off x="7213601" y="5370110"/>
            <a:ext cx="2897589" cy="47625"/>
            <a:chOff x="0" y="0"/>
            <a:chExt cx="1463237" cy="2405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463237" cy="24050"/>
            </a:xfrm>
            <a:custGeom>
              <a:avLst/>
              <a:gdLst/>
              <a:ahLst/>
              <a:cxnLst/>
              <a:rect l="l" t="t" r="r" b="b"/>
              <a:pathLst>
                <a:path w="1463237" h="24050">
                  <a:moveTo>
                    <a:pt x="203200" y="0"/>
                  </a:moveTo>
                  <a:lnTo>
                    <a:pt x="1463237" y="0"/>
                  </a:lnTo>
                  <a:lnTo>
                    <a:pt x="1260037" y="24050"/>
                  </a:lnTo>
                  <a:lnTo>
                    <a:pt x="0" y="2405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101600" y="-38100"/>
              <a:ext cx="1260037" cy="62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2142082" y="6235561"/>
            <a:ext cx="4700032" cy="1609941"/>
          </a:xfrm>
          <a:custGeom>
            <a:avLst/>
            <a:gdLst/>
            <a:ahLst/>
            <a:cxnLst/>
            <a:rect l="l" t="t" r="r" b="b"/>
            <a:pathLst>
              <a:path w="4700032" h="1609941">
                <a:moveTo>
                  <a:pt x="0" y="0"/>
                </a:moveTo>
                <a:lnTo>
                  <a:pt x="4700032" y="0"/>
                </a:lnTo>
                <a:lnTo>
                  <a:pt x="4700032" y="1609942"/>
                </a:lnTo>
                <a:lnTo>
                  <a:pt x="0" y="160994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5780" t="-70395" r="-5883" b="-74095"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6899054" y="2769793"/>
            <a:ext cx="4234681" cy="2323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b="1" u="sng">
                <a:solidFill>
                  <a:srgbClr val="1A1A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KEY ADVANTAGES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endParaRPr lang="en-US" sz="1899" b="1" u="sng">
              <a:solidFill>
                <a:srgbClr val="1A1A1A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✓ Power transmission without losses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 ✓ Reduced vibrations and loads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 ✓ Compensation of misalignment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 ✓ Long service life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endParaRPr lang="en-US" sz="1899">
              <a:solidFill>
                <a:srgbClr val="1A1A1A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7670059" y="5819609"/>
            <a:ext cx="2753767" cy="2323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b="1" u="sng">
                <a:solidFill>
                  <a:srgbClr val="1A1A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PRODUCT RANGE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endParaRPr lang="en-US" sz="1899" b="1" u="sng">
              <a:solidFill>
                <a:srgbClr val="1A1A1A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✓ Flexible couplings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 ✓ Gear couplings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 ✓ Disc couplings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 ✓ Connecting elements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endParaRPr lang="en-US" sz="1899">
              <a:solidFill>
                <a:srgbClr val="1A1A1A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9083380"/>
            <a:ext cx="19120649" cy="1667313"/>
            <a:chOff x="0" y="0"/>
            <a:chExt cx="5035891" cy="4391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35891" cy="439128"/>
            </a:xfrm>
            <a:custGeom>
              <a:avLst/>
              <a:gdLst/>
              <a:ahLst/>
              <a:cxnLst/>
              <a:rect l="l" t="t" r="r" b="b"/>
              <a:pathLst>
                <a:path w="5035891" h="439128">
                  <a:moveTo>
                    <a:pt x="0" y="0"/>
                  </a:moveTo>
                  <a:lnTo>
                    <a:pt x="5035891" y="0"/>
                  </a:lnTo>
                  <a:lnTo>
                    <a:pt x="5035891" y="439128"/>
                  </a:lnTo>
                  <a:lnTo>
                    <a:pt x="0" y="439128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35891" cy="4772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-3545480" y="251347"/>
            <a:ext cx="8826404" cy="102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125"/>
              </a:lnSpc>
            </a:pPr>
            <a:r>
              <a:rPr lang="en-US" sz="6500" b="1">
                <a:solidFill>
                  <a:srgbClr val="1A1A1A"/>
                </a:solidFill>
                <a:latin typeface="Merriweather Sans Bold"/>
                <a:ea typeface="Merriweather Sans Bold"/>
                <a:cs typeface="Merriweather Sans Bold"/>
                <a:sym typeface="Merriweather Sans Bold"/>
              </a:rPr>
              <a:t>CASTORS</a:t>
            </a:r>
          </a:p>
        </p:txBody>
      </p:sp>
      <p:sp>
        <p:nvSpPr>
          <p:cNvPr id="6" name="Freeform 6"/>
          <p:cNvSpPr/>
          <p:nvPr/>
        </p:nvSpPr>
        <p:spPr>
          <a:xfrm>
            <a:off x="288292" y="534988"/>
            <a:ext cx="1044935" cy="496344"/>
          </a:xfrm>
          <a:custGeom>
            <a:avLst/>
            <a:gdLst/>
            <a:ahLst/>
            <a:cxnLst/>
            <a:rect l="l" t="t" r="r" b="b"/>
            <a:pathLst>
              <a:path w="1044935" h="496344">
                <a:moveTo>
                  <a:pt x="0" y="0"/>
                </a:moveTo>
                <a:lnTo>
                  <a:pt x="1044935" y="0"/>
                </a:lnTo>
                <a:lnTo>
                  <a:pt x="1044935" y="496344"/>
                </a:lnTo>
                <a:lnTo>
                  <a:pt x="0" y="4963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10800000">
            <a:off x="14812986" y="7248942"/>
            <a:ext cx="2897589" cy="684046"/>
            <a:chOff x="0" y="0"/>
            <a:chExt cx="1463237" cy="34543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63237" cy="345432"/>
            </a:xfrm>
            <a:custGeom>
              <a:avLst/>
              <a:gdLst/>
              <a:ahLst/>
              <a:cxnLst/>
              <a:rect l="l" t="t" r="r" b="b"/>
              <a:pathLst>
                <a:path w="1463237" h="345432">
                  <a:moveTo>
                    <a:pt x="203200" y="0"/>
                  </a:moveTo>
                  <a:lnTo>
                    <a:pt x="1463237" y="0"/>
                  </a:lnTo>
                  <a:lnTo>
                    <a:pt x="1260037" y="345432"/>
                  </a:lnTo>
                  <a:lnTo>
                    <a:pt x="0" y="34543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38100"/>
              <a:ext cx="1260037" cy="383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5400000">
            <a:off x="-1502526" y="2843010"/>
            <a:ext cx="2897589" cy="684046"/>
            <a:chOff x="0" y="0"/>
            <a:chExt cx="1463237" cy="34543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63237" cy="345432"/>
            </a:xfrm>
            <a:custGeom>
              <a:avLst/>
              <a:gdLst/>
              <a:ahLst/>
              <a:cxnLst/>
              <a:rect l="l" t="t" r="r" b="b"/>
              <a:pathLst>
                <a:path w="1463237" h="345432">
                  <a:moveTo>
                    <a:pt x="203200" y="0"/>
                  </a:moveTo>
                  <a:lnTo>
                    <a:pt x="1463237" y="0"/>
                  </a:lnTo>
                  <a:lnTo>
                    <a:pt x="1260037" y="345432"/>
                  </a:lnTo>
                  <a:lnTo>
                    <a:pt x="0" y="34543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01600" y="-38100"/>
              <a:ext cx="1260037" cy="383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-1502526" y="6906919"/>
            <a:ext cx="2897589" cy="684046"/>
            <a:chOff x="0" y="0"/>
            <a:chExt cx="1463237" cy="3454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63237" cy="345432"/>
            </a:xfrm>
            <a:custGeom>
              <a:avLst/>
              <a:gdLst/>
              <a:ahLst/>
              <a:cxnLst/>
              <a:rect l="l" t="t" r="r" b="b"/>
              <a:pathLst>
                <a:path w="1463237" h="345432">
                  <a:moveTo>
                    <a:pt x="203200" y="0"/>
                  </a:moveTo>
                  <a:lnTo>
                    <a:pt x="1463237" y="0"/>
                  </a:lnTo>
                  <a:lnTo>
                    <a:pt x="1260037" y="345432"/>
                  </a:lnTo>
                  <a:lnTo>
                    <a:pt x="0" y="34543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01600" y="-38100"/>
              <a:ext cx="1260037" cy="383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5280924" y="6917575"/>
            <a:ext cx="7423250" cy="1670231"/>
          </a:xfrm>
          <a:custGeom>
            <a:avLst/>
            <a:gdLst/>
            <a:ahLst/>
            <a:cxnLst/>
            <a:rect l="l" t="t" r="r" b="b"/>
            <a:pathLst>
              <a:path w="7423250" h="1670231">
                <a:moveTo>
                  <a:pt x="0" y="0"/>
                </a:moveTo>
                <a:lnTo>
                  <a:pt x="7423250" y="0"/>
                </a:lnTo>
                <a:lnTo>
                  <a:pt x="7423250" y="1670232"/>
                </a:lnTo>
                <a:lnTo>
                  <a:pt x="0" y="16702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048959" y="3999486"/>
            <a:ext cx="4183991" cy="2576518"/>
          </a:xfrm>
          <a:custGeom>
            <a:avLst/>
            <a:gdLst/>
            <a:ahLst/>
            <a:cxnLst/>
            <a:rect l="l" t="t" r="r" b="b"/>
            <a:pathLst>
              <a:path w="4183991" h="2576518">
                <a:moveTo>
                  <a:pt x="0" y="0"/>
                </a:moveTo>
                <a:lnTo>
                  <a:pt x="4183991" y="0"/>
                </a:lnTo>
                <a:lnTo>
                  <a:pt x="4183991" y="2576518"/>
                </a:lnTo>
                <a:lnTo>
                  <a:pt x="0" y="25765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048959" y="1203015"/>
            <a:ext cx="3428396" cy="2454901"/>
          </a:xfrm>
          <a:custGeom>
            <a:avLst/>
            <a:gdLst/>
            <a:ahLst/>
            <a:cxnLst/>
            <a:rect l="l" t="t" r="r" b="b"/>
            <a:pathLst>
              <a:path w="3428396" h="2454901">
                <a:moveTo>
                  <a:pt x="0" y="0"/>
                </a:moveTo>
                <a:lnTo>
                  <a:pt x="3428395" y="0"/>
                </a:lnTo>
                <a:lnTo>
                  <a:pt x="3428395" y="2454900"/>
                </a:lnTo>
                <a:lnTo>
                  <a:pt x="0" y="24549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477354" y="659335"/>
            <a:ext cx="4571345" cy="3491052"/>
          </a:xfrm>
          <a:custGeom>
            <a:avLst/>
            <a:gdLst/>
            <a:ahLst/>
            <a:cxnLst/>
            <a:rect l="l" t="t" r="r" b="b"/>
            <a:pathLst>
              <a:path w="4571345" h="3491052">
                <a:moveTo>
                  <a:pt x="0" y="0"/>
                </a:moveTo>
                <a:lnTo>
                  <a:pt x="4571346" y="0"/>
                </a:lnTo>
                <a:lnTo>
                  <a:pt x="4571346" y="3491052"/>
                </a:lnTo>
                <a:lnTo>
                  <a:pt x="0" y="34910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541275" y="4274212"/>
            <a:ext cx="3812721" cy="2523606"/>
          </a:xfrm>
          <a:custGeom>
            <a:avLst/>
            <a:gdLst/>
            <a:ahLst/>
            <a:cxnLst/>
            <a:rect l="l" t="t" r="r" b="b"/>
            <a:pathLst>
              <a:path w="3812721" h="2523606">
                <a:moveTo>
                  <a:pt x="0" y="0"/>
                </a:moveTo>
                <a:lnTo>
                  <a:pt x="3812720" y="0"/>
                </a:lnTo>
                <a:lnTo>
                  <a:pt x="3812720" y="2523606"/>
                </a:lnTo>
                <a:lnTo>
                  <a:pt x="0" y="25236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4466529" y="9083380"/>
            <a:ext cx="8358221" cy="1203620"/>
            <a:chOff x="0" y="0"/>
            <a:chExt cx="2201342" cy="31700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201342" cy="317003"/>
            </a:xfrm>
            <a:custGeom>
              <a:avLst/>
              <a:gdLst/>
              <a:ahLst/>
              <a:cxnLst/>
              <a:rect l="l" t="t" r="r" b="b"/>
              <a:pathLst>
                <a:path w="2201342" h="317003">
                  <a:moveTo>
                    <a:pt x="203200" y="0"/>
                  </a:moveTo>
                  <a:lnTo>
                    <a:pt x="2201342" y="0"/>
                  </a:lnTo>
                  <a:lnTo>
                    <a:pt x="1998142" y="317003"/>
                  </a:lnTo>
                  <a:lnTo>
                    <a:pt x="0" y="31700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4B4B4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101600" y="-38100"/>
              <a:ext cx="1998142" cy="3551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5161327" y="9398580"/>
            <a:ext cx="3016567" cy="573219"/>
          </a:xfrm>
          <a:custGeom>
            <a:avLst/>
            <a:gdLst/>
            <a:ahLst/>
            <a:cxnLst/>
            <a:rect l="l" t="t" r="r" b="b"/>
            <a:pathLst>
              <a:path w="3016567" h="573219">
                <a:moveTo>
                  <a:pt x="0" y="0"/>
                </a:moveTo>
                <a:lnTo>
                  <a:pt x="3016567" y="0"/>
                </a:lnTo>
                <a:lnTo>
                  <a:pt x="3016567" y="573219"/>
                </a:lnTo>
                <a:lnTo>
                  <a:pt x="0" y="57321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 rot="-10800000">
            <a:off x="604774" y="5287745"/>
            <a:ext cx="2897589" cy="47625"/>
            <a:chOff x="0" y="0"/>
            <a:chExt cx="1463237" cy="2405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463237" cy="24050"/>
            </a:xfrm>
            <a:custGeom>
              <a:avLst/>
              <a:gdLst/>
              <a:ahLst/>
              <a:cxnLst/>
              <a:rect l="l" t="t" r="r" b="b"/>
              <a:pathLst>
                <a:path w="1463237" h="24050">
                  <a:moveTo>
                    <a:pt x="203200" y="0"/>
                  </a:moveTo>
                  <a:lnTo>
                    <a:pt x="1463237" y="0"/>
                  </a:lnTo>
                  <a:lnTo>
                    <a:pt x="1260037" y="24050"/>
                  </a:lnTo>
                  <a:lnTo>
                    <a:pt x="0" y="2405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101600" y="-38100"/>
              <a:ext cx="1260037" cy="62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3877921" y="1095733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604774" y="2287183"/>
            <a:ext cx="3761909" cy="2742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4"/>
              </a:lnSpc>
            </a:pPr>
            <a:r>
              <a:rPr lang="en-US" sz="1924" b="1" u="sng" dirty="0">
                <a:solidFill>
                  <a:srgbClr val="1A1A1A"/>
                </a:solidFill>
                <a:latin typeface="Inter 1 Bold"/>
                <a:ea typeface="Inter 1 Bold"/>
                <a:cs typeface="Inter 1 Bold"/>
                <a:sym typeface="Inter 1 Bold"/>
              </a:rPr>
              <a:t>PRODUCT RANGE</a:t>
            </a:r>
          </a:p>
          <a:p>
            <a:pPr algn="l">
              <a:lnSpc>
                <a:spcPts val="2694"/>
              </a:lnSpc>
            </a:pPr>
            <a:endParaRPr lang="en-US" sz="1924" b="1" u="sng" dirty="0">
              <a:solidFill>
                <a:srgbClr val="1A1A1A"/>
              </a:solidFill>
              <a:latin typeface="Inter 1 Bold"/>
              <a:ea typeface="Inter 1 Bold"/>
              <a:cs typeface="Inter 1 Bold"/>
              <a:sym typeface="Inter 1 Bold"/>
            </a:endParaRPr>
          </a:p>
          <a:p>
            <a:pPr algn="l">
              <a:lnSpc>
                <a:spcPts val="2694"/>
              </a:lnSpc>
            </a:pPr>
            <a:r>
              <a:rPr lang="en-US" sz="1924" dirty="0">
                <a:solidFill>
                  <a:srgbClr val="1A1A1A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✓ Polypropylene</a:t>
            </a:r>
          </a:p>
          <a:p>
            <a:pPr algn="l">
              <a:lnSpc>
                <a:spcPts val="2694"/>
              </a:lnSpc>
            </a:pPr>
            <a:r>
              <a:rPr lang="en-US" sz="1924" dirty="0">
                <a:solidFill>
                  <a:srgbClr val="1A1A1A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 ✓ Polyamide</a:t>
            </a:r>
          </a:p>
          <a:p>
            <a:pPr algn="l">
              <a:lnSpc>
                <a:spcPts val="2694"/>
              </a:lnSpc>
            </a:pPr>
            <a:r>
              <a:rPr lang="en-US" sz="1924" dirty="0">
                <a:solidFill>
                  <a:srgbClr val="1A1A1A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 ✓ Polyurethane</a:t>
            </a:r>
          </a:p>
          <a:p>
            <a:pPr algn="l">
              <a:lnSpc>
                <a:spcPts val="2694"/>
              </a:lnSpc>
            </a:pPr>
            <a:r>
              <a:rPr lang="en-US" sz="1924" dirty="0">
                <a:solidFill>
                  <a:srgbClr val="1A1A1A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 ✓ Rubber wheels</a:t>
            </a:r>
          </a:p>
          <a:p>
            <a:pPr algn="l">
              <a:lnSpc>
                <a:spcPts val="2694"/>
              </a:lnSpc>
            </a:pPr>
            <a:r>
              <a:rPr lang="en-US" sz="1924" dirty="0">
                <a:solidFill>
                  <a:srgbClr val="1A1A1A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 ✓ High-temperature wheels</a:t>
            </a:r>
          </a:p>
          <a:p>
            <a:pPr algn="just">
              <a:lnSpc>
                <a:spcPts val="2694"/>
              </a:lnSpc>
            </a:pPr>
            <a:endParaRPr lang="en-US" sz="1924" b="1" dirty="0">
              <a:solidFill>
                <a:srgbClr val="1A1A1A"/>
              </a:solidFill>
              <a:latin typeface="Inter 1 Medium"/>
              <a:ea typeface="Inter 1 Medium"/>
              <a:cs typeface="Inter 1 Medium"/>
              <a:sym typeface="Inter 1 Medium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810760" y="5938302"/>
            <a:ext cx="4139384" cy="2656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b="1" u="sng">
                <a:solidFill>
                  <a:srgbClr val="1A1A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ADVANTAGES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endParaRPr lang="en-US" sz="1899" b="1" u="sng">
              <a:solidFill>
                <a:srgbClr val="1A1A1A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✓ High load capacity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 ✓ Long service life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 ✓ Wear resistance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 ✓ Reliable performance in industrial environments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endParaRPr lang="en-US" sz="1899">
              <a:solidFill>
                <a:srgbClr val="1A1A1A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9083380"/>
            <a:ext cx="19120649" cy="1667313"/>
            <a:chOff x="0" y="0"/>
            <a:chExt cx="5035891" cy="4391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35891" cy="439128"/>
            </a:xfrm>
            <a:custGeom>
              <a:avLst/>
              <a:gdLst/>
              <a:ahLst/>
              <a:cxnLst/>
              <a:rect l="l" t="t" r="r" b="b"/>
              <a:pathLst>
                <a:path w="5035891" h="439128">
                  <a:moveTo>
                    <a:pt x="0" y="0"/>
                  </a:moveTo>
                  <a:lnTo>
                    <a:pt x="5035891" y="0"/>
                  </a:lnTo>
                  <a:lnTo>
                    <a:pt x="5035891" y="439128"/>
                  </a:lnTo>
                  <a:lnTo>
                    <a:pt x="0" y="439128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35891" cy="4772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4777294">
            <a:off x="11776021" y="4358142"/>
            <a:ext cx="3094210" cy="469652"/>
            <a:chOff x="0" y="0"/>
            <a:chExt cx="1391322" cy="21118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91322" cy="211181"/>
            </a:xfrm>
            <a:custGeom>
              <a:avLst/>
              <a:gdLst/>
              <a:ahLst/>
              <a:cxnLst/>
              <a:rect l="l" t="t" r="r" b="b"/>
              <a:pathLst>
                <a:path w="1391322" h="211181">
                  <a:moveTo>
                    <a:pt x="203200" y="0"/>
                  </a:moveTo>
                  <a:lnTo>
                    <a:pt x="1391322" y="0"/>
                  </a:lnTo>
                  <a:lnTo>
                    <a:pt x="1188122" y="211181"/>
                  </a:lnTo>
                  <a:lnTo>
                    <a:pt x="0" y="21118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1188122" cy="2492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832589" y="312098"/>
            <a:ext cx="9241868" cy="7742084"/>
            <a:chOff x="0" y="0"/>
            <a:chExt cx="1561519" cy="130811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61519" cy="1308113"/>
            </a:xfrm>
            <a:custGeom>
              <a:avLst/>
              <a:gdLst/>
              <a:ahLst/>
              <a:cxnLst/>
              <a:rect l="l" t="t" r="r" b="b"/>
              <a:pathLst>
                <a:path w="1561519" h="1308113">
                  <a:moveTo>
                    <a:pt x="1358319" y="0"/>
                  </a:moveTo>
                  <a:lnTo>
                    <a:pt x="0" y="0"/>
                  </a:lnTo>
                  <a:lnTo>
                    <a:pt x="203200" y="1308113"/>
                  </a:lnTo>
                  <a:lnTo>
                    <a:pt x="1561519" y="1308113"/>
                  </a:lnTo>
                  <a:lnTo>
                    <a:pt x="1358319" y="0"/>
                  </a:lnTo>
                  <a:close/>
                </a:path>
              </a:pathLst>
            </a:custGeom>
            <a:blipFill>
              <a:blip r:embed="rId2"/>
              <a:stretch>
                <a:fillRect t="-45881" b="-45880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354388" y="532356"/>
            <a:ext cx="1044935" cy="496344"/>
          </a:xfrm>
          <a:custGeom>
            <a:avLst/>
            <a:gdLst/>
            <a:ahLst/>
            <a:cxnLst/>
            <a:rect l="l" t="t" r="r" b="b"/>
            <a:pathLst>
              <a:path w="1044935" h="496344">
                <a:moveTo>
                  <a:pt x="0" y="0"/>
                </a:moveTo>
                <a:lnTo>
                  <a:pt x="1044935" y="0"/>
                </a:lnTo>
                <a:lnTo>
                  <a:pt x="1044935" y="496344"/>
                </a:lnTo>
                <a:lnTo>
                  <a:pt x="0" y="4963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4492098" y="9083380"/>
            <a:ext cx="7947263" cy="1247761"/>
            <a:chOff x="0" y="0"/>
            <a:chExt cx="2019061" cy="31700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19061" cy="317003"/>
            </a:xfrm>
            <a:custGeom>
              <a:avLst/>
              <a:gdLst/>
              <a:ahLst/>
              <a:cxnLst/>
              <a:rect l="l" t="t" r="r" b="b"/>
              <a:pathLst>
                <a:path w="2019061" h="317003">
                  <a:moveTo>
                    <a:pt x="203200" y="0"/>
                  </a:moveTo>
                  <a:lnTo>
                    <a:pt x="2019061" y="0"/>
                  </a:lnTo>
                  <a:lnTo>
                    <a:pt x="1815861" y="317003"/>
                  </a:lnTo>
                  <a:lnTo>
                    <a:pt x="0" y="31700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4B4B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1815861" cy="3551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139828" y="9420102"/>
            <a:ext cx="3022336" cy="574316"/>
          </a:xfrm>
          <a:custGeom>
            <a:avLst/>
            <a:gdLst/>
            <a:ahLst/>
            <a:cxnLst/>
            <a:rect l="l" t="t" r="r" b="b"/>
            <a:pathLst>
              <a:path w="3022336" h="574316">
                <a:moveTo>
                  <a:pt x="0" y="0"/>
                </a:moveTo>
                <a:lnTo>
                  <a:pt x="3022336" y="0"/>
                </a:lnTo>
                <a:lnTo>
                  <a:pt x="3022336" y="574316"/>
                </a:lnTo>
                <a:lnTo>
                  <a:pt x="0" y="5743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572221" y="283523"/>
            <a:ext cx="10304805" cy="1465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12"/>
              </a:lnSpc>
            </a:pPr>
            <a:r>
              <a:rPr lang="en-US" sz="4649" b="1">
                <a:solidFill>
                  <a:srgbClr val="1A1A1A"/>
                </a:solidFill>
                <a:latin typeface="Merriweather Sans Ultra-Bold"/>
                <a:ea typeface="Merriweather Sans Ultra-Bold"/>
                <a:cs typeface="Merriweather Sans Ultra-Bold"/>
                <a:sym typeface="Merriweather Sans Ultra-Bold"/>
              </a:rPr>
              <a:t>ADHESIVES, OILS AND LUBRICANTS OIL</a:t>
            </a:r>
          </a:p>
        </p:txBody>
      </p:sp>
      <p:sp>
        <p:nvSpPr>
          <p:cNvPr id="16" name="Freeform 16"/>
          <p:cNvSpPr/>
          <p:nvPr/>
        </p:nvSpPr>
        <p:spPr>
          <a:xfrm rot="327361">
            <a:off x="860175" y="-2720987"/>
            <a:ext cx="4253617" cy="4253617"/>
          </a:xfrm>
          <a:custGeom>
            <a:avLst/>
            <a:gdLst/>
            <a:ahLst/>
            <a:cxnLst/>
            <a:rect l="l" t="t" r="r" b="b"/>
            <a:pathLst>
              <a:path w="4253617" h="4253617">
                <a:moveTo>
                  <a:pt x="0" y="0"/>
                </a:moveTo>
                <a:lnTo>
                  <a:pt x="4253617" y="0"/>
                </a:lnTo>
                <a:lnTo>
                  <a:pt x="4253617" y="4253617"/>
                </a:lnTo>
                <a:lnTo>
                  <a:pt x="0" y="42536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8999"/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504593" y="5426059"/>
            <a:ext cx="3936479" cy="2783761"/>
            <a:chOff x="0" y="0"/>
            <a:chExt cx="962872" cy="59321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62873" cy="593217"/>
            </a:xfrm>
            <a:custGeom>
              <a:avLst/>
              <a:gdLst/>
              <a:ahLst/>
              <a:cxnLst/>
              <a:rect l="l" t="t" r="r" b="b"/>
              <a:pathLst>
                <a:path w="962873" h="593217">
                  <a:moveTo>
                    <a:pt x="0" y="0"/>
                  </a:moveTo>
                  <a:lnTo>
                    <a:pt x="962873" y="0"/>
                  </a:lnTo>
                  <a:lnTo>
                    <a:pt x="962873" y="593217"/>
                  </a:lnTo>
                  <a:lnTo>
                    <a:pt x="0" y="593217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962872" cy="631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399323" y="7148613"/>
            <a:ext cx="7623986" cy="3869532"/>
          </a:xfrm>
          <a:custGeom>
            <a:avLst/>
            <a:gdLst/>
            <a:ahLst/>
            <a:cxnLst/>
            <a:rect l="l" t="t" r="r" b="b"/>
            <a:pathLst>
              <a:path w="7623986" h="3869532">
                <a:moveTo>
                  <a:pt x="0" y="0"/>
                </a:moveTo>
                <a:lnTo>
                  <a:pt x="7623986" y="0"/>
                </a:lnTo>
                <a:lnTo>
                  <a:pt x="7623986" y="3869533"/>
                </a:lnTo>
                <a:lnTo>
                  <a:pt x="0" y="38695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460382" y="2286906"/>
            <a:ext cx="3264268" cy="664943"/>
          </a:xfrm>
          <a:custGeom>
            <a:avLst/>
            <a:gdLst/>
            <a:ahLst/>
            <a:cxnLst/>
            <a:rect l="l" t="t" r="r" b="b"/>
            <a:pathLst>
              <a:path w="3264268" h="664943">
                <a:moveTo>
                  <a:pt x="0" y="0"/>
                </a:moveTo>
                <a:lnTo>
                  <a:pt x="3264268" y="0"/>
                </a:lnTo>
                <a:lnTo>
                  <a:pt x="3264268" y="664944"/>
                </a:lnTo>
                <a:lnTo>
                  <a:pt x="0" y="6649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 rot="-10800000">
            <a:off x="925786" y="5106306"/>
            <a:ext cx="2897589" cy="47625"/>
            <a:chOff x="0" y="0"/>
            <a:chExt cx="1463237" cy="2405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463237" cy="24050"/>
            </a:xfrm>
            <a:custGeom>
              <a:avLst/>
              <a:gdLst/>
              <a:ahLst/>
              <a:cxnLst/>
              <a:rect l="l" t="t" r="r" b="b"/>
              <a:pathLst>
                <a:path w="1463237" h="24050">
                  <a:moveTo>
                    <a:pt x="203200" y="0"/>
                  </a:moveTo>
                  <a:lnTo>
                    <a:pt x="1463237" y="0"/>
                  </a:lnTo>
                  <a:lnTo>
                    <a:pt x="1260037" y="24050"/>
                  </a:lnTo>
                  <a:lnTo>
                    <a:pt x="0" y="2405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101600" y="-38100"/>
              <a:ext cx="1260037" cy="62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9528255" y="4592968"/>
            <a:ext cx="2733025" cy="1291354"/>
          </a:xfrm>
          <a:custGeom>
            <a:avLst/>
            <a:gdLst/>
            <a:ahLst/>
            <a:cxnLst/>
            <a:rect l="l" t="t" r="r" b="b"/>
            <a:pathLst>
              <a:path w="2733025" h="1291354">
                <a:moveTo>
                  <a:pt x="0" y="0"/>
                </a:moveTo>
                <a:lnTo>
                  <a:pt x="2733025" y="0"/>
                </a:lnTo>
                <a:lnTo>
                  <a:pt x="2733025" y="1291354"/>
                </a:lnTo>
                <a:lnTo>
                  <a:pt x="0" y="12913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6507253" y="3767915"/>
            <a:ext cx="2248635" cy="1362204"/>
          </a:xfrm>
          <a:custGeom>
            <a:avLst/>
            <a:gdLst/>
            <a:ahLst/>
            <a:cxnLst/>
            <a:rect l="l" t="t" r="r" b="b"/>
            <a:pathLst>
              <a:path w="2248635" h="1362204">
                <a:moveTo>
                  <a:pt x="0" y="0"/>
                </a:moveTo>
                <a:lnTo>
                  <a:pt x="2248635" y="0"/>
                </a:lnTo>
                <a:lnTo>
                  <a:pt x="2248635" y="1362205"/>
                </a:lnTo>
                <a:lnTo>
                  <a:pt x="0" y="13622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3477" t="-19844" r="-22869" b="-16044"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354388" y="2713615"/>
            <a:ext cx="4951988" cy="2144029"/>
            <a:chOff x="0" y="0"/>
            <a:chExt cx="1304227" cy="49497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304227" cy="494974"/>
            </a:xfrm>
            <a:custGeom>
              <a:avLst/>
              <a:gdLst/>
              <a:ahLst/>
              <a:cxnLst/>
              <a:rect l="l" t="t" r="r" b="b"/>
              <a:pathLst>
                <a:path w="1304227" h="494974">
                  <a:moveTo>
                    <a:pt x="0" y="0"/>
                  </a:moveTo>
                  <a:lnTo>
                    <a:pt x="1304227" y="0"/>
                  </a:lnTo>
                  <a:lnTo>
                    <a:pt x="1304227" y="494974"/>
                  </a:lnTo>
                  <a:lnTo>
                    <a:pt x="0" y="494974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1304227" cy="5330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5808527" y="6042411"/>
            <a:ext cx="3335473" cy="2167410"/>
          </a:xfrm>
          <a:custGeom>
            <a:avLst/>
            <a:gdLst/>
            <a:ahLst/>
            <a:cxnLst/>
            <a:rect l="l" t="t" r="r" b="b"/>
            <a:pathLst>
              <a:path w="3335473" h="2167410">
                <a:moveTo>
                  <a:pt x="0" y="0"/>
                </a:moveTo>
                <a:lnTo>
                  <a:pt x="3335473" y="0"/>
                </a:lnTo>
                <a:lnTo>
                  <a:pt x="3335473" y="2167411"/>
                </a:lnTo>
                <a:lnTo>
                  <a:pt x="0" y="21674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7891" t="-34156" r="-12330" b="-50855"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8835574" y="7861616"/>
            <a:ext cx="2889076" cy="2889076"/>
          </a:xfrm>
          <a:custGeom>
            <a:avLst/>
            <a:gdLst/>
            <a:ahLst/>
            <a:cxnLst/>
            <a:rect l="l" t="t" r="r" b="b"/>
            <a:pathLst>
              <a:path w="2889076" h="2889076">
                <a:moveTo>
                  <a:pt x="0" y="0"/>
                </a:moveTo>
                <a:lnTo>
                  <a:pt x="2889076" y="0"/>
                </a:lnTo>
                <a:lnTo>
                  <a:pt x="2889076" y="2889076"/>
                </a:lnTo>
                <a:lnTo>
                  <a:pt x="0" y="28890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9851203" y="7637849"/>
            <a:ext cx="3240901" cy="3240901"/>
          </a:xfrm>
          <a:custGeom>
            <a:avLst/>
            <a:gdLst/>
            <a:ahLst/>
            <a:cxnLst/>
            <a:rect l="l" t="t" r="r" b="b"/>
            <a:pathLst>
              <a:path w="3240901" h="3240901">
                <a:moveTo>
                  <a:pt x="0" y="0"/>
                </a:moveTo>
                <a:lnTo>
                  <a:pt x="3240901" y="0"/>
                </a:lnTo>
                <a:lnTo>
                  <a:pt x="3240901" y="3240902"/>
                </a:lnTo>
                <a:lnTo>
                  <a:pt x="0" y="324090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1022895" y="7747981"/>
            <a:ext cx="3020638" cy="3020638"/>
          </a:xfrm>
          <a:custGeom>
            <a:avLst/>
            <a:gdLst/>
            <a:ahLst/>
            <a:cxnLst/>
            <a:rect l="l" t="t" r="r" b="b"/>
            <a:pathLst>
              <a:path w="3020638" h="3020638">
                <a:moveTo>
                  <a:pt x="0" y="0"/>
                </a:moveTo>
                <a:lnTo>
                  <a:pt x="3020638" y="0"/>
                </a:lnTo>
                <a:lnTo>
                  <a:pt x="3020638" y="3020638"/>
                </a:lnTo>
                <a:lnTo>
                  <a:pt x="0" y="302063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844266" y="5538151"/>
            <a:ext cx="3270534" cy="2423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b="1" u="sng" dirty="0">
                <a:solidFill>
                  <a:srgbClr val="F8F0E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PRODUCT RANGE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endParaRPr lang="en-US" sz="1899" b="1" u="sng" dirty="0">
              <a:solidFill>
                <a:srgbClr val="F8F0EE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✓ Adhesives and sealants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✓ Industrial lubricants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✓ Technical sprays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✓ Maintenance products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endParaRPr lang="en-US" sz="1899" dirty="0">
              <a:solidFill>
                <a:srgbClr val="F8F0EE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532026" y="2913750"/>
            <a:ext cx="4774351" cy="1440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03"/>
              </a:lnSpc>
              <a:spcBef>
                <a:spcPct val="0"/>
              </a:spcBef>
            </a:pPr>
            <a:r>
              <a:rPr lang="en-US" sz="2073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✓ High efficiency</a:t>
            </a:r>
          </a:p>
          <a:p>
            <a:pPr algn="l">
              <a:lnSpc>
                <a:spcPts val="2903"/>
              </a:lnSpc>
              <a:spcBef>
                <a:spcPct val="0"/>
              </a:spcBef>
            </a:pPr>
            <a:r>
              <a:rPr lang="en-US" sz="2073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✓ Protection and lubrication</a:t>
            </a:r>
          </a:p>
          <a:p>
            <a:pPr algn="l">
              <a:lnSpc>
                <a:spcPts val="2903"/>
              </a:lnSpc>
              <a:spcBef>
                <a:spcPct val="0"/>
              </a:spcBef>
            </a:pPr>
            <a:r>
              <a:rPr lang="en-US" sz="2073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✓ Resistance to extreme conditions</a:t>
            </a:r>
          </a:p>
          <a:p>
            <a:pPr algn="l">
              <a:lnSpc>
                <a:spcPts val="2903"/>
              </a:lnSpc>
              <a:spcBef>
                <a:spcPct val="0"/>
              </a:spcBef>
            </a:pPr>
            <a:r>
              <a:rPr lang="en-US" sz="2073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✓ Professional industrial applications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9083380"/>
            <a:ext cx="19120649" cy="1667313"/>
            <a:chOff x="0" y="0"/>
            <a:chExt cx="5035891" cy="4391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35891" cy="439128"/>
            </a:xfrm>
            <a:custGeom>
              <a:avLst/>
              <a:gdLst/>
              <a:ahLst/>
              <a:cxnLst/>
              <a:rect l="l" t="t" r="r" b="b"/>
              <a:pathLst>
                <a:path w="5035891" h="439128">
                  <a:moveTo>
                    <a:pt x="0" y="0"/>
                  </a:moveTo>
                  <a:lnTo>
                    <a:pt x="5035891" y="0"/>
                  </a:lnTo>
                  <a:lnTo>
                    <a:pt x="5035891" y="439128"/>
                  </a:lnTo>
                  <a:lnTo>
                    <a:pt x="0" y="439128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35891" cy="4772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10406212" y="4696403"/>
            <a:ext cx="3094210" cy="469652"/>
            <a:chOff x="0" y="0"/>
            <a:chExt cx="1391322" cy="21118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91322" cy="211181"/>
            </a:xfrm>
            <a:custGeom>
              <a:avLst/>
              <a:gdLst/>
              <a:ahLst/>
              <a:cxnLst/>
              <a:rect l="l" t="t" r="r" b="b"/>
              <a:pathLst>
                <a:path w="1391322" h="211181">
                  <a:moveTo>
                    <a:pt x="203200" y="0"/>
                  </a:moveTo>
                  <a:lnTo>
                    <a:pt x="1391322" y="0"/>
                  </a:lnTo>
                  <a:lnTo>
                    <a:pt x="1188122" y="211181"/>
                  </a:lnTo>
                  <a:lnTo>
                    <a:pt x="0" y="21118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1188122" cy="2492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272820" y="1234215"/>
            <a:ext cx="1044935" cy="496344"/>
          </a:xfrm>
          <a:custGeom>
            <a:avLst/>
            <a:gdLst/>
            <a:ahLst/>
            <a:cxnLst/>
            <a:rect l="l" t="t" r="r" b="b"/>
            <a:pathLst>
              <a:path w="1044935" h="496344">
                <a:moveTo>
                  <a:pt x="0" y="0"/>
                </a:moveTo>
                <a:lnTo>
                  <a:pt x="1044935" y="0"/>
                </a:lnTo>
                <a:lnTo>
                  <a:pt x="1044935" y="496344"/>
                </a:lnTo>
                <a:lnTo>
                  <a:pt x="0" y="4963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4492098" y="9083380"/>
            <a:ext cx="7947263" cy="1247761"/>
            <a:chOff x="0" y="0"/>
            <a:chExt cx="2019061" cy="31700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19061" cy="317003"/>
            </a:xfrm>
            <a:custGeom>
              <a:avLst/>
              <a:gdLst/>
              <a:ahLst/>
              <a:cxnLst/>
              <a:rect l="l" t="t" r="r" b="b"/>
              <a:pathLst>
                <a:path w="2019061" h="317003">
                  <a:moveTo>
                    <a:pt x="203200" y="0"/>
                  </a:moveTo>
                  <a:lnTo>
                    <a:pt x="2019061" y="0"/>
                  </a:lnTo>
                  <a:lnTo>
                    <a:pt x="1815861" y="317003"/>
                  </a:lnTo>
                  <a:lnTo>
                    <a:pt x="0" y="31700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0D0D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01600" y="-38100"/>
              <a:ext cx="1815861" cy="3551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5139828" y="9420102"/>
            <a:ext cx="3022336" cy="574316"/>
          </a:xfrm>
          <a:custGeom>
            <a:avLst/>
            <a:gdLst/>
            <a:ahLst/>
            <a:cxnLst/>
            <a:rect l="l" t="t" r="r" b="b"/>
            <a:pathLst>
              <a:path w="3022336" h="574316">
                <a:moveTo>
                  <a:pt x="0" y="0"/>
                </a:moveTo>
                <a:lnTo>
                  <a:pt x="3022336" y="0"/>
                </a:lnTo>
                <a:lnTo>
                  <a:pt x="3022336" y="574316"/>
                </a:lnTo>
                <a:lnTo>
                  <a:pt x="0" y="57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327361">
            <a:off x="1510340" y="-2963815"/>
            <a:ext cx="4253617" cy="4253617"/>
          </a:xfrm>
          <a:custGeom>
            <a:avLst/>
            <a:gdLst/>
            <a:ahLst/>
            <a:cxnLst/>
            <a:rect l="l" t="t" r="r" b="b"/>
            <a:pathLst>
              <a:path w="4253617" h="4253617">
                <a:moveTo>
                  <a:pt x="0" y="0"/>
                </a:moveTo>
                <a:lnTo>
                  <a:pt x="4253617" y="0"/>
                </a:lnTo>
                <a:lnTo>
                  <a:pt x="4253617" y="4253617"/>
                </a:lnTo>
                <a:lnTo>
                  <a:pt x="0" y="42536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8999"/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3277121" y="4389863"/>
            <a:ext cx="7189814" cy="3634174"/>
            <a:chOff x="0" y="0"/>
            <a:chExt cx="1765704" cy="89249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765704" cy="892495"/>
            </a:xfrm>
            <a:custGeom>
              <a:avLst/>
              <a:gdLst/>
              <a:ahLst/>
              <a:cxnLst/>
              <a:rect l="l" t="t" r="r" b="b"/>
              <a:pathLst>
                <a:path w="1765704" h="892495">
                  <a:moveTo>
                    <a:pt x="0" y="0"/>
                  </a:moveTo>
                  <a:lnTo>
                    <a:pt x="1765704" y="0"/>
                  </a:lnTo>
                  <a:lnTo>
                    <a:pt x="1765704" y="892495"/>
                  </a:lnTo>
                  <a:lnTo>
                    <a:pt x="0" y="892495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765704" cy="9305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-10800000">
            <a:off x="1828326" y="3837786"/>
            <a:ext cx="2897589" cy="47625"/>
            <a:chOff x="0" y="0"/>
            <a:chExt cx="1463237" cy="2405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463237" cy="24050"/>
            </a:xfrm>
            <a:custGeom>
              <a:avLst/>
              <a:gdLst/>
              <a:ahLst/>
              <a:cxnLst/>
              <a:rect l="l" t="t" r="r" b="b"/>
              <a:pathLst>
                <a:path w="1463237" h="24050">
                  <a:moveTo>
                    <a:pt x="203200" y="0"/>
                  </a:moveTo>
                  <a:lnTo>
                    <a:pt x="1463237" y="0"/>
                  </a:lnTo>
                  <a:lnTo>
                    <a:pt x="1260037" y="24050"/>
                  </a:lnTo>
                  <a:lnTo>
                    <a:pt x="0" y="2405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1260037" cy="62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317755" y="792240"/>
            <a:ext cx="4283988" cy="2783762"/>
          </a:xfrm>
          <a:custGeom>
            <a:avLst/>
            <a:gdLst/>
            <a:ahLst/>
            <a:cxnLst/>
            <a:rect l="l" t="t" r="r" b="b"/>
            <a:pathLst>
              <a:path w="4283988" h="2783762">
                <a:moveTo>
                  <a:pt x="0" y="0"/>
                </a:moveTo>
                <a:lnTo>
                  <a:pt x="4283989" y="0"/>
                </a:lnTo>
                <a:lnTo>
                  <a:pt x="4283989" y="2783761"/>
                </a:lnTo>
                <a:lnTo>
                  <a:pt x="0" y="27837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891" t="-34156" r="-12330" b="-50855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2188143" y="1028700"/>
            <a:ext cx="6099857" cy="7805057"/>
          </a:xfrm>
          <a:custGeom>
            <a:avLst/>
            <a:gdLst/>
            <a:ahLst/>
            <a:cxnLst/>
            <a:rect l="l" t="t" r="r" b="b"/>
            <a:pathLst>
              <a:path w="6099857" h="7805057">
                <a:moveTo>
                  <a:pt x="0" y="0"/>
                </a:moveTo>
                <a:lnTo>
                  <a:pt x="6099857" y="0"/>
                </a:lnTo>
                <a:lnTo>
                  <a:pt x="6099857" y="7805057"/>
                </a:lnTo>
                <a:lnTo>
                  <a:pt x="0" y="78050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92764" t="-14499" b="-11858"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3837437" y="4668794"/>
            <a:ext cx="5935068" cy="3355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2"/>
              </a:lnSpc>
              <a:spcBef>
                <a:spcPct val="0"/>
              </a:spcBef>
            </a:pPr>
            <a:r>
              <a:rPr lang="en-US" sz="2037" b="1">
                <a:solidFill>
                  <a:srgbClr val="F8F0E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OLMA LUBRICANTS OIL</a:t>
            </a:r>
          </a:p>
          <a:p>
            <a:pPr algn="l">
              <a:lnSpc>
                <a:spcPts val="2852"/>
              </a:lnSpc>
              <a:spcBef>
                <a:spcPct val="0"/>
              </a:spcBef>
            </a:pPr>
            <a:endParaRPr lang="en-US" sz="2037" b="1">
              <a:solidFill>
                <a:srgbClr val="F8F0EE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marL="463079" lvl="1" indent="-231539" algn="l">
              <a:lnSpc>
                <a:spcPts val="3002"/>
              </a:lnSpc>
              <a:buFont typeface="Arial"/>
              <a:buChar char="•"/>
            </a:pPr>
            <a:r>
              <a:rPr lang="en-US" sz="2144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A wide range of industrial and automotive lubricants</a:t>
            </a:r>
          </a:p>
          <a:p>
            <a:pPr marL="463079" lvl="1" indent="-231539" algn="l">
              <a:lnSpc>
                <a:spcPts val="3002"/>
              </a:lnSpc>
              <a:buFont typeface="Arial"/>
              <a:buChar char="•"/>
            </a:pPr>
            <a:r>
              <a:rPr lang="en-US" sz="2144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Superior protection and long-lasting machine performance</a:t>
            </a:r>
          </a:p>
          <a:p>
            <a:pPr marL="463079" lvl="1" indent="-231539" algn="l">
              <a:lnSpc>
                <a:spcPts val="3002"/>
              </a:lnSpc>
              <a:buFont typeface="Arial"/>
              <a:buChar char="•"/>
            </a:pPr>
            <a:r>
              <a:rPr lang="en-US" sz="2144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Reduced wear and increased efficiency</a:t>
            </a:r>
          </a:p>
          <a:p>
            <a:pPr marL="463079" lvl="1" indent="-231539" algn="l">
              <a:lnSpc>
                <a:spcPts val="3002"/>
              </a:lnSpc>
              <a:buFont typeface="Arial"/>
              <a:buChar char="•"/>
            </a:pPr>
            <a:r>
              <a:rPr lang="en-US" sz="2144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Tailored solutions for various industries</a:t>
            </a:r>
          </a:p>
          <a:p>
            <a:pPr algn="l">
              <a:lnSpc>
                <a:spcPts val="3002"/>
              </a:lnSpc>
            </a:pPr>
            <a:endParaRPr lang="en-US" sz="2144">
              <a:solidFill>
                <a:srgbClr val="F8F0EE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47834" y="8558332"/>
            <a:ext cx="19120649" cy="1667313"/>
            <a:chOff x="0" y="0"/>
            <a:chExt cx="5035891" cy="4391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35891" cy="439128"/>
            </a:xfrm>
            <a:custGeom>
              <a:avLst/>
              <a:gdLst/>
              <a:ahLst/>
              <a:cxnLst/>
              <a:rect l="l" t="t" r="r" b="b"/>
              <a:pathLst>
                <a:path w="5035891" h="439128">
                  <a:moveTo>
                    <a:pt x="0" y="0"/>
                  </a:moveTo>
                  <a:lnTo>
                    <a:pt x="5035891" y="0"/>
                  </a:lnTo>
                  <a:lnTo>
                    <a:pt x="5035891" y="439128"/>
                  </a:lnTo>
                  <a:lnTo>
                    <a:pt x="0" y="439128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35891" cy="4772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3580656" y="3681727"/>
            <a:ext cx="3094210" cy="469652"/>
            <a:chOff x="0" y="0"/>
            <a:chExt cx="1391322" cy="21118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91322" cy="211181"/>
            </a:xfrm>
            <a:custGeom>
              <a:avLst/>
              <a:gdLst/>
              <a:ahLst/>
              <a:cxnLst/>
              <a:rect l="l" t="t" r="r" b="b"/>
              <a:pathLst>
                <a:path w="1391322" h="211181">
                  <a:moveTo>
                    <a:pt x="203200" y="0"/>
                  </a:moveTo>
                  <a:lnTo>
                    <a:pt x="1391322" y="0"/>
                  </a:lnTo>
                  <a:lnTo>
                    <a:pt x="1188122" y="211181"/>
                  </a:lnTo>
                  <a:lnTo>
                    <a:pt x="0" y="21118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1188122" cy="2492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2996015" y="895832"/>
            <a:ext cx="1278434" cy="607256"/>
          </a:xfrm>
          <a:custGeom>
            <a:avLst/>
            <a:gdLst/>
            <a:ahLst/>
            <a:cxnLst/>
            <a:rect l="l" t="t" r="r" b="b"/>
            <a:pathLst>
              <a:path w="1278434" h="607256">
                <a:moveTo>
                  <a:pt x="0" y="0"/>
                </a:moveTo>
                <a:lnTo>
                  <a:pt x="1278434" y="0"/>
                </a:lnTo>
                <a:lnTo>
                  <a:pt x="1278434" y="607257"/>
                </a:lnTo>
                <a:lnTo>
                  <a:pt x="0" y="6072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4718422" y="-52102"/>
            <a:ext cx="8108786" cy="1032860"/>
            <a:chOff x="0" y="0"/>
            <a:chExt cx="2213770" cy="28198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13770" cy="281980"/>
            </a:xfrm>
            <a:custGeom>
              <a:avLst/>
              <a:gdLst/>
              <a:ahLst/>
              <a:cxnLst/>
              <a:rect l="l" t="t" r="r" b="b"/>
              <a:pathLst>
                <a:path w="2213770" h="281980">
                  <a:moveTo>
                    <a:pt x="203200" y="0"/>
                  </a:moveTo>
                  <a:lnTo>
                    <a:pt x="2213770" y="0"/>
                  </a:lnTo>
                  <a:lnTo>
                    <a:pt x="2010570" y="281980"/>
                  </a:lnTo>
                  <a:lnTo>
                    <a:pt x="0" y="28198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0D0D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01600" y="-38100"/>
              <a:ext cx="2010570" cy="3200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5354594" y="265347"/>
            <a:ext cx="2797692" cy="531628"/>
          </a:xfrm>
          <a:custGeom>
            <a:avLst/>
            <a:gdLst/>
            <a:ahLst/>
            <a:cxnLst/>
            <a:rect l="l" t="t" r="r" b="b"/>
            <a:pathLst>
              <a:path w="2797692" h="531628">
                <a:moveTo>
                  <a:pt x="0" y="0"/>
                </a:moveTo>
                <a:lnTo>
                  <a:pt x="2797693" y="0"/>
                </a:lnTo>
                <a:lnTo>
                  <a:pt x="2797693" y="531628"/>
                </a:lnTo>
                <a:lnTo>
                  <a:pt x="0" y="5316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84201">
            <a:off x="15903447" y="8160191"/>
            <a:ext cx="4253617" cy="4253617"/>
          </a:xfrm>
          <a:custGeom>
            <a:avLst/>
            <a:gdLst/>
            <a:ahLst/>
            <a:cxnLst/>
            <a:rect l="l" t="t" r="r" b="b"/>
            <a:pathLst>
              <a:path w="4253617" h="4253617">
                <a:moveTo>
                  <a:pt x="0" y="0"/>
                </a:moveTo>
                <a:lnTo>
                  <a:pt x="4253617" y="0"/>
                </a:lnTo>
                <a:lnTo>
                  <a:pt x="4253617" y="4253618"/>
                </a:lnTo>
                <a:lnTo>
                  <a:pt x="0" y="42536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6000"/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319859">
            <a:off x="14867977" y="6586145"/>
            <a:ext cx="649611" cy="308565"/>
          </a:xfrm>
          <a:custGeom>
            <a:avLst/>
            <a:gdLst/>
            <a:ahLst/>
            <a:cxnLst/>
            <a:rect l="l" t="t" r="r" b="b"/>
            <a:pathLst>
              <a:path w="649611" h="308565">
                <a:moveTo>
                  <a:pt x="0" y="0"/>
                </a:moveTo>
                <a:lnTo>
                  <a:pt x="649611" y="0"/>
                </a:lnTo>
                <a:lnTo>
                  <a:pt x="649611" y="308565"/>
                </a:lnTo>
                <a:lnTo>
                  <a:pt x="0" y="3085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 rot="-5400000">
            <a:off x="13906477" y="4834720"/>
            <a:ext cx="2896235" cy="439603"/>
            <a:chOff x="0" y="0"/>
            <a:chExt cx="1391322" cy="21118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391322" cy="211181"/>
            </a:xfrm>
            <a:custGeom>
              <a:avLst/>
              <a:gdLst/>
              <a:ahLst/>
              <a:cxnLst/>
              <a:rect l="l" t="t" r="r" b="b"/>
              <a:pathLst>
                <a:path w="1391322" h="211181">
                  <a:moveTo>
                    <a:pt x="203200" y="0"/>
                  </a:moveTo>
                  <a:lnTo>
                    <a:pt x="1391322" y="0"/>
                  </a:lnTo>
                  <a:lnTo>
                    <a:pt x="1188122" y="211181"/>
                  </a:lnTo>
                  <a:lnTo>
                    <a:pt x="0" y="21118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01600" y="-38100"/>
              <a:ext cx="1188122" cy="2492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327361">
            <a:off x="-321765" y="-2985509"/>
            <a:ext cx="4253617" cy="4253617"/>
          </a:xfrm>
          <a:custGeom>
            <a:avLst/>
            <a:gdLst/>
            <a:ahLst/>
            <a:cxnLst/>
            <a:rect l="l" t="t" r="r" b="b"/>
            <a:pathLst>
              <a:path w="4253617" h="4253617">
                <a:moveTo>
                  <a:pt x="0" y="0"/>
                </a:moveTo>
                <a:lnTo>
                  <a:pt x="4253617" y="0"/>
                </a:lnTo>
                <a:lnTo>
                  <a:pt x="4253617" y="4253617"/>
                </a:lnTo>
                <a:lnTo>
                  <a:pt x="0" y="42536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8999"/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 rot="-5400000">
            <a:off x="3580656" y="6833915"/>
            <a:ext cx="3094210" cy="469652"/>
            <a:chOff x="0" y="0"/>
            <a:chExt cx="1391322" cy="21118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91322" cy="211181"/>
            </a:xfrm>
            <a:custGeom>
              <a:avLst/>
              <a:gdLst/>
              <a:ahLst/>
              <a:cxnLst/>
              <a:rect l="l" t="t" r="r" b="b"/>
              <a:pathLst>
                <a:path w="1391322" h="211181">
                  <a:moveTo>
                    <a:pt x="203200" y="0"/>
                  </a:moveTo>
                  <a:lnTo>
                    <a:pt x="1391322" y="0"/>
                  </a:lnTo>
                  <a:lnTo>
                    <a:pt x="1188122" y="211181"/>
                  </a:lnTo>
                  <a:lnTo>
                    <a:pt x="0" y="21118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01600" y="-38100"/>
              <a:ext cx="1188122" cy="2492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0" y="2127175"/>
            <a:ext cx="5127761" cy="7558014"/>
          </a:xfrm>
          <a:custGeom>
            <a:avLst/>
            <a:gdLst/>
            <a:ahLst/>
            <a:cxnLst/>
            <a:rect l="l" t="t" r="r" b="b"/>
            <a:pathLst>
              <a:path w="5127761" h="7558014">
                <a:moveTo>
                  <a:pt x="0" y="0"/>
                </a:moveTo>
                <a:lnTo>
                  <a:pt x="5127761" y="0"/>
                </a:lnTo>
                <a:lnTo>
                  <a:pt x="5127761" y="7558015"/>
                </a:lnTo>
                <a:lnTo>
                  <a:pt x="0" y="75580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4578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354594" y="2466657"/>
            <a:ext cx="3418221" cy="5469154"/>
          </a:xfrm>
          <a:custGeom>
            <a:avLst/>
            <a:gdLst/>
            <a:ahLst/>
            <a:cxnLst/>
            <a:rect l="l" t="t" r="r" b="b"/>
            <a:pathLst>
              <a:path w="3418221" h="5469154">
                <a:moveTo>
                  <a:pt x="0" y="0"/>
                </a:moveTo>
                <a:lnTo>
                  <a:pt x="3418221" y="0"/>
                </a:lnTo>
                <a:lnTo>
                  <a:pt x="3418221" y="5469154"/>
                </a:lnTo>
                <a:lnTo>
                  <a:pt x="0" y="54691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8117006" y="2208297"/>
            <a:ext cx="5692448" cy="5692448"/>
          </a:xfrm>
          <a:custGeom>
            <a:avLst/>
            <a:gdLst/>
            <a:ahLst/>
            <a:cxnLst/>
            <a:rect l="l" t="t" r="r" b="b"/>
            <a:pathLst>
              <a:path w="5692448" h="5692448">
                <a:moveTo>
                  <a:pt x="0" y="0"/>
                </a:moveTo>
                <a:lnTo>
                  <a:pt x="5692449" y="0"/>
                </a:lnTo>
                <a:lnTo>
                  <a:pt x="5692449" y="5692448"/>
                </a:lnTo>
                <a:lnTo>
                  <a:pt x="0" y="56924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0021203" y="4283353"/>
            <a:ext cx="6045191" cy="5800717"/>
          </a:xfrm>
          <a:custGeom>
            <a:avLst/>
            <a:gdLst/>
            <a:ahLst/>
            <a:cxnLst/>
            <a:rect l="l" t="t" r="r" b="b"/>
            <a:pathLst>
              <a:path w="6045191" h="5800717">
                <a:moveTo>
                  <a:pt x="0" y="0"/>
                </a:moveTo>
                <a:lnTo>
                  <a:pt x="6045192" y="0"/>
                </a:lnTo>
                <a:lnTo>
                  <a:pt x="6045192" y="5800716"/>
                </a:lnTo>
                <a:lnTo>
                  <a:pt x="0" y="580071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1094840">
            <a:off x="10072430" y="7713438"/>
            <a:ext cx="2379995" cy="2379995"/>
          </a:xfrm>
          <a:custGeom>
            <a:avLst/>
            <a:gdLst/>
            <a:ahLst/>
            <a:cxnLst/>
            <a:rect l="l" t="t" r="r" b="b"/>
            <a:pathLst>
              <a:path w="2379995" h="2379995">
                <a:moveTo>
                  <a:pt x="0" y="0"/>
                </a:moveTo>
                <a:lnTo>
                  <a:pt x="2379995" y="0"/>
                </a:lnTo>
                <a:lnTo>
                  <a:pt x="2379995" y="2379995"/>
                </a:lnTo>
                <a:lnTo>
                  <a:pt x="0" y="237999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1210760">
            <a:off x="12133887" y="2707095"/>
            <a:ext cx="1697193" cy="1703875"/>
          </a:xfrm>
          <a:custGeom>
            <a:avLst/>
            <a:gdLst/>
            <a:ahLst/>
            <a:cxnLst/>
            <a:rect l="l" t="t" r="r" b="b"/>
            <a:pathLst>
              <a:path w="1697193" h="1703875">
                <a:moveTo>
                  <a:pt x="0" y="0"/>
                </a:moveTo>
                <a:lnTo>
                  <a:pt x="1697193" y="0"/>
                </a:lnTo>
                <a:lnTo>
                  <a:pt x="1697193" y="1703875"/>
                </a:lnTo>
                <a:lnTo>
                  <a:pt x="0" y="170387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4854496" y="102083"/>
            <a:ext cx="9218379" cy="1568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50"/>
              </a:lnSpc>
            </a:pPr>
            <a:r>
              <a:rPr lang="en-US" sz="5000" b="1">
                <a:solidFill>
                  <a:srgbClr val="1A1A1A"/>
                </a:solidFill>
                <a:latin typeface="Merriweather Sans Bold"/>
                <a:ea typeface="Merriweather Sans Bold"/>
                <a:cs typeface="Merriweather Sans Bold"/>
                <a:sym typeface="Merriweather Sans Bold"/>
              </a:rPr>
              <a:t>WORKWEAR / SAFETY FOOTWEAR AND VENDING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711162" y="2877769"/>
            <a:ext cx="4166741" cy="2323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b="1" u="sng">
                <a:solidFill>
                  <a:srgbClr val="1A1A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PROTECTIVE EQUIPMENT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endParaRPr lang="en-US" sz="1899" b="1" u="sng">
              <a:solidFill>
                <a:srgbClr val="1A1A1A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✓ Workwear and safety footwear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 ✓ Gloves and protective equipment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 ✓ Helmets and additional gear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 ✓ Suitable for all industries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endParaRPr lang="en-US" sz="1899">
              <a:solidFill>
                <a:srgbClr val="1A1A1A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5621642" y="6002928"/>
            <a:ext cx="4256261" cy="2323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b="1" u="sng">
                <a:solidFill>
                  <a:srgbClr val="1A1A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VENDING SOLUTIONS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endParaRPr lang="en-US" sz="1899" b="1" u="sng">
              <a:solidFill>
                <a:srgbClr val="1A1A1A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✓ 24/7 product availability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 ✓ Reduced consumption (30–40%)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 ✓ Automatic monitoring and control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 ✓ Maintenance and service included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endParaRPr lang="en-US" sz="1899">
              <a:solidFill>
                <a:srgbClr val="1A1A1A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grpSp>
        <p:nvGrpSpPr>
          <p:cNvPr id="31" name="Group 31"/>
          <p:cNvGrpSpPr/>
          <p:nvPr/>
        </p:nvGrpSpPr>
        <p:grpSpPr>
          <a:xfrm rot="-10800000">
            <a:off x="5829406" y="5430008"/>
            <a:ext cx="2897589" cy="47625"/>
            <a:chOff x="0" y="0"/>
            <a:chExt cx="1463237" cy="2405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463237" cy="24050"/>
            </a:xfrm>
            <a:custGeom>
              <a:avLst/>
              <a:gdLst/>
              <a:ahLst/>
              <a:cxnLst/>
              <a:rect l="l" t="t" r="r" b="b"/>
              <a:pathLst>
                <a:path w="1463237" h="24050">
                  <a:moveTo>
                    <a:pt x="203200" y="0"/>
                  </a:moveTo>
                  <a:lnTo>
                    <a:pt x="1463237" y="0"/>
                  </a:lnTo>
                  <a:lnTo>
                    <a:pt x="1260037" y="24050"/>
                  </a:lnTo>
                  <a:lnTo>
                    <a:pt x="0" y="2405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101600" y="-38100"/>
              <a:ext cx="1260037" cy="62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9083380"/>
            <a:ext cx="19120649" cy="1667313"/>
            <a:chOff x="0" y="0"/>
            <a:chExt cx="5035891" cy="4391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35891" cy="439128"/>
            </a:xfrm>
            <a:custGeom>
              <a:avLst/>
              <a:gdLst/>
              <a:ahLst/>
              <a:cxnLst/>
              <a:rect l="l" t="t" r="r" b="b"/>
              <a:pathLst>
                <a:path w="5035891" h="439128">
                  <a:moveTo>
                    <a:pt x="0" y="0"/>
                  </a:moveTo>
                  <a:lnTo>
                    <a:pt x="5035891" y="0"/>
                  </a:lnTo>
                  <a:lnTo>
                    <a:pt x="5035891" y="439128"/>
                  </a:lnTo>
                  <a:lnTo>
                    <a:pt x="0" y="439128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35891" cy="4772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88292" y="534988"/>
            <a:ext cx="1044935" cy="496344"/>
          </a:xfrm>
          <a:custGeom>
            <a:avLst/>
            <a:gdLst/>
            <a:ahLst/>
            <a:cxnLst/>
            <a:rect l="l" t="t" r="r" b="b"/>
            <a:pathLst>
              <a:path w="1044935" h="496344">
                <a:moveTo>
                  <a:pt x="0" y="0"/>
                </a:moveTo>
                <a:lnTo>
                  <a:pt x="1044935" y="0"/>
                </a:lnTo>
                <a:lnTo>
                  <a:pt x="1044935" y="496344"/>
                </a:lnTo>
                <a:lnTo>
                  <a:pt x="0" y="4963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-5400000">
            <a:off x="16488286" y="2991423"/>
            <a:ext cx="2897589" cy="684046"/>
            <a:chOff x="0" y="0"/>
            <a:chExt cx="1463237" cy="34543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63237" cy="345432"/>
            </a:xfrm>
            <a:custGeom>
              <a:avLst/>
              <a:gdLst/>
              <a:ahLst/>
              <a:cxnLst/>
              <a:rect l="l" t="t" r="r" b="b"/>
              <a:pathLst>
                <a:path w="1463237" h="345432">
                  <a:moveTo>
                    <a:pt x="203200" y="0"/>
                  </a:moveTo>
                  <a:lnTo>
                    <a:pt x="1463237" y="0"/>
                  </a:lnTo>
                  <a:lnTo>
                    <a:pt x="1260037" y="345432"/>
                  </a:lnTo>
                  <a:lnTo>
                    <a:pt x="0" y="34543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01600" y="-38100"/>
              <a:ext cx="1260037" cy="383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16497182" y="6567437"/>
            <a:ext cx="2897589" cy="684046"/>
            <a:chOff x="0" y="0"/>
            <a:chExt cx="1463237" cy="34543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63237" cy="345432"/>
            </a:xfrm>
            <a:custGeom>
              <a:avLst/>
              <a:gdLst/>
              <a:ahLst/>
              <a:cxnLst/>
              <a:rect l="l" t="t" r="r" b="b"/>
              <a:pathLst>
                <a:path w="1463237" h="345432">
                  <a:moveTo>
                    <a:pt x="203200" y="0"/>
                  </a:moveTo>
                  <a:lnTo>
                    <a:pt x="1463237" y="0"/>
                  </a:lnTo>
                  <a:lnTo>
                    <a:pt x="1260037" y="345432"/>
                  </a:lnTo>
                  <a:lnTo>
                    <a:pt x="0" y="34543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01600" y="-38100"/>
              <a:ext cx="1260037" cy="383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466529" y="9083380"/>
            <a:ext cx="8358221" cy="1203620"/>
            <a:chOff x="0" y="0"/>
            <a:chExt cx="2201342" cy="31700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01342" cy="317003"/>
            </a:xfrm>
            <a:custGeom>
              <a:avLst/>
              <a:gdLst/>
              <a:ahLst/>
              <a:cxnLst/>
              <a:rect l="l" t="t" r="r" b="b"/>
              <a:pathLst>
                <a:path w="2201342" h="317003">
                  <a:moveTo>
                    <a:pt x="203200" y="0"/>
                  </a:moveTo>
                  <a:lnTo>
                    <a:pt x="2201342" y="0"/>
                  </a:lnTo>
                  <a:lnTo>
                    <a:pt x="1998142" y="317003"/>
                  </a:lnTo>
                  <a:lnTo>
                    <a:pt x="0" y="31700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4B4B4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01600" y="-38100"/>
              <a:ext cx="1998142" cy="3551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5161327" y="9398580"/>
            <a:ext cx="3016567" cy="573219"/>
          </a:xfrm>
          <a:custGeom>
            <a:avLst/>
            <a:gdLst/>
            <a:ahLst/>
            <a:cxnLst/>
            <a:rect l="l" t="t" r="r" b="b"/>
            <a:pathLst>
              <a:path w="3016567" h="573219">
                <a:moveTo>
                  <a:pt x="0" y="0"/>
                </a:moveTo>
                <a:lnTo>
                  <a:pt x="3016567" y="0"/>
                </a:lnTo>
                <a:lnTo>
                  <a:pt x="3016567" y="573219"/>
                </a:lnTo>
                <a:lnTo>
                  <a:pt x="0" y="5732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33834" y="2382922"/>
            <a:ext cx="3872659" cy="2760578"/>
          </a:xfrm>
          <a:custGeom>
            <a:avLst/>
            <a:gdLst/>
            <a:ahLst/>
            <a:cxnLst/>
            <a:rect l="l" t="t" r="r" b="b"/>
            <a:pathLst>
              <a:path w="3872659" h="2760578">
                <a:moveTo>
                  <a:pt x="0" y="0"/>
                </a:moveTo>
                <a:lnTo>
                  <a:pt x="3872659" y="0"/>
                </a:lnTo>
                <a:lnTo>
                  <a:pt x="3872659" y="2760578"/>
                </a:lnTo>
                <a:lnTo>
                  <a:pt x="0" y="27605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10760" y="5681524"/>
            <a:ext cx="3221811" cy="2676731"/>
          </a:xfrm>
          <a:custGeom>
            <a:avLst/>
            <a:gdLst/>
            <a:ahLst/>
            <a:cxnLst/>
            <a:rect l="l" t="t" r="r" b="b"/>
            <a:pathLst>
              <a:path w="3221811" h="2676731">
                <a:moveTo>
                  <a:pt x="0" y="0"/>
                </a:moveTo>
                <a:lnTo>
                  <a:pt x="3221810" y="0"/>
                </a:lnTo>
                <a:lnTo>
                  <a:pt x="3221810" y="2676731"/>
                </a:lnTo>
                <a:lnTo>
                  <a:pt x="0" y="26767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996000" y="2359890"/>
            <a:ext cx="3225204" cy="2153506"/>
          </a:xfrm>
          <a:custGeom>
            <a:avLst/>
            <a:gdLst/>
            <a:ahLst/>
            <a:cxnLst/>
            <a:rect l="l" t="t" r="r" b="b"/>
            <a:pathLst>
              <a:path w="3225204" h="2153506">
                <a:moveTo>
                  <a:pt x="0" y="0"/>
                </a:moveTo>
                <a:lnTo>
                  <a:pt x="3225204" y="0"/>
                </a:lnTo>
                <a:lnTo>
                  <a:pt x="3225204" y="2153506"/>
                </a:lnTo>
                <a:lnTo>
                  <a:pt x="0" y="21535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4406493" y="5477891"/>
            <a:ext cx="4105120" cy="3083998"/>
          </a:xfrm>
          <a:custGeom>
            <a:avLst/>
            <a:gdLst/>
            <a:ahLst/>
            <a:cxnLst/>
            <a:rect l="l" t="t" r="r" b="b"/>
            <a:pathLst>
              <a:path w="4105120" h="3083998">
                <a:moveTo>
                  <a:pt x="0" y="0"/>
                </a:moveTo>
                <a:lnTo>
                  <a:pt x="4105121" y="0"/>
                </a:lnTo>
                <a:lnTo>
                  <a:pt x="4105121" y="3083997"/>
                </a:lnTo>
                <a:lnTo>
                  <a:pt x="0" y="30839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045975" y="1877804"/>
            <a:ext cx="3775975" cy="3095062"/>
          </a:xfrm>
          <a:custGeom>
            <a:avLst/>
            <a:gdLst/>
            <a:ahLst/>
            <a:cxnLst/>
            <a:rect l="l" t="t" r="r" b="b"/>
            <a:pathLst>
              <a:path w="3775975" h="3095062">
                <a:moveTo>
                  <a:pt x="0" y="0"/>
                </a:moveTo>
                <a:lnTo>
                  <a:pt x="3775975" y="0"/>
                </a:lnTo>
                <a:lnTo>
                  <a:pt x="3775975" y="3095061"/>
                </a:lnTo>
                <a:lnTo>
                  <a:pt x="0" y="30950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9045975" y="5714319"/>
            <a:ext cx="3752457" cy="2496771"/>
          </a:xfrm>
          <a:custGeom>
            <a:avLst/>
            <a:gdLst/>
            <a:ahLst/>
            <a:cxnLst/>
            <a:rect l="l" t="t" r="r" b="b"/>
            <a:pathLst>
              <a:path w="3752457" h="2496771">
                <a:moveTo>
                  <a:pt x="0" y="0"/>
                </a:moveTo>
                <a:lnTo>
                  <a:pt x="3752457" y="0"/>
                </a:lnTo>
                <a:lnTo>
                  <a:pt x="3752457" y="2496771"/>
                </a:lnTo>
                <a:lnTo>
                  <a:pt x="0" y="249677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0584880" y="5477891"/>
            <a:ext cx="2819425" cy="2819425"/>
          </a:xfrm>
          <a:custGeom>
            <a:avLst/>
            <a:gdLst/>
            <a:ahLst/>
            <a:cxnLst/>
            <a:rect l="l" t="t" r="r" b="b"/>
            <a:pathLst>
              <a:path w="2819425" h="2819425">
                <a:moveTo>
                  <a:pt x="0" y="0"/>
                </a:moveTo>
                <a:lnTo>
                  <a:pt x="2819424" y="0"/>
                </a:lnTo>
                <a:lnTo>
                  <a:pt x="2819424" y="2819424"/>
                </a:lnTo>
                <a:lnTo>
                  <a:pt x="0" y="281942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333227" y="347454"/>
            <a:ext cx="8826404" cy="102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125"/>
              </a:lnSpc>
            </a:pPr>
            <a:r>
              <a:rPr lang="en-US" sz="6500" b="1">
                <a:solidFill>
                  <a:srgbClr val="1A1A1A"/>
                </a:solidFill>
                <a:latin typeface="Merriweather Sans Bold"/>
                <a:ea typeface="Merriweather Sans Bold"/>
                <a:cs typeface="Merriweather Sans Bold"/>
                <a:sym typeface="Merriweather Sans Bold"/>
              </a:rPr>
              <a:t>SEALING PRODUCTS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650625" y="1839704"/>
            <a:ext cx="3332393" cy="2956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59"/>
              </a:lnSpc>
              <a:spcBef>
                <a:spcPct val="0"/>
              </a:spcBef>
            </a:pPr>
            <a:r>
              <a:rPr lang="en-US" sz="2113" b="1">
                <a:solidFill>
                  <a:srgbClr val="1A1A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PRODUCT RANGE</a:t>
            </a:r>
          </a:p>
          <a:p>
            <a:pPr algn="l">
              <a:lnSpc>
                <a:spcPts val="2959"/>
              </a:lnSpc>
              <a:spcBef>
                <a:spcPct val="0"/>
              </a:spcBef>
            </a:pPr>
            <a:endParaRPr lang="en-US" sz="2113" b="1">
              <a:solidFill>
                <a:srgbClr val="1A1A1A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2959"/>
              </a:lnSpc>
              <a:spcBef>
                <a:spcPct val="0"/>
              </a:spcBef>
            </a:pPr>
            <a:r>
              <a:rPr lang="en-US" sz="2113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✓ Packing materials</a:t>
            </a:r>
          </a:p>
          <a:p>
            <a:pPr algn="l">
              <a:lnSpc>
                <a:spcPts val="2959"/>
              </a:lnSpc>
              <a:spcBef>
                <a:spcPct val="0"/>
              </a:spcBef>
            </a:pPr>
            <a:r>
              <a:rPr lang="en-US" sz="2113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 ✓ Technical rubber</a:t>
            </a:r>
          </a:p>
          <a:p>
            <a:pPr algn="l">
              <a:lnSpc>
                <a:spcPts val="2959"/>
              </a:lnSpc>
              <a:spcBef>
                <a:spcPct val="0"/>
              </a:spcBef>
            </a:pPr>
            <a:r>
              <a:rPr lang="en-US" sz="2113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 ✓ O-rings</a:t>
            </a:r>
          </a:p>
          <a:p>
            <a:pPr algn="l">
              <a:lnSpc>
                <a:spcPts val="2959"/>
              </a:lnSpc>
              <a:spcBef>
                <a:spcPct val="0"/>
              </a:spcBef>
            </a:pPr>
            <a:r>
              <a:rPr lang="en-US" sz="2113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 ✓ Oil seals</a:t>
            </a:r>
          </a:p>
          <a:p>
            <a:pPr algn="l">
              <a:lnSpc>
                <a:spcPts val="2959"/>
              </a:lnSpc>
              <a:spcBef>
                <a:spcPct val="0"/>
              </a:spcBef>
            </a:pPr>
            <a:r>
              <a:rPr lang="en-US" sz="2113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 ✓ Engineering plastics</a:t>
            </a:r>
          </a:p>
          <a:p>
            <a:pPr algn="l">
              <a:lnSpc>
                <a:spcPts val="2959"/>
              </a:lnSpc>
              <a:spcBef>
                <a:spcPct val="0"/>
              </a:spcBef>
            </a:pPr>
            <a:endParaRPr lang="en-US" sz="2113">
              <a:solidFill>
                <a:srgbClr val="1A1A1A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4082655" y="5254530"/>
            <a:ext cx="3512403" cy="332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9"/>
              </a:lnSpc>
              <a:spcBef>
                <a:spcPct val="0"/>
              </a:spcBef>
            </a:pPr>
            <a:r>
              <a:rPr lang="en-US" sz="2099" b="1">
                <a:solidFill>
                  <a:srgbClr val="1A1A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APPLICATIONS</a:t>
            </a:r>
          </a:p>
          <a:p>
            <a:pPr algn="l">
              <a:lnSpc>
                <a:spcPts val="2939"/>
              </a:lnSpc>
              <a:spcBef>
                <a:spcPct val="0"/>
              </a:spcBef>
            </a:pPr>
            <a:endParaRPr lang="en-US" sz="2099" b="1">
              <a:solidFill>
                <a:srgbClr val="1A1A1A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2939"/>
              </a:lnSpc>
              <a:spcBef>
                <a:spcPct val="0"/>
              </a:spcBef>
            </a:pPr>
            <a:r>
              <a:rPr lang="en-US" sz="2099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✓ Sealing and system protection</a:t>
            </a:r>
          </a:p>
          <a:p>
            <a:pPr algn="l">
              <a:lnSpc>
                <a:spcPts val="2939"/>
              </a:lnSpc>
              <a:spcBef>
                <a:spcPct val="0"/>
              </a:spcBef>
            </a:pPr>
            <a:r>
              <a:rPr lang="en-US" sz="2099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 ✓ Resistance to pressure and temperature</a:t>
            </a:r>
          </a:p>
          <a:p>
            <a:pPr algn="l">
              <a:lnSpc>
                <a:spcPts val="2939"/>
              </a:lnSpc>
              <a:spcBef>
                <a:spcPct val="0"/>
              </a:spcBef>
            </a:pPr>
            <a:r>
              <a:rPr lang="en-US" sz="2099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 ✓ Industrial and technical applications</a:t>
            </a:r>
          </a:p>
          <a:p>
            <a:pPr algn="l">
              <a:lnSpc>
                <a:spcPts val="2939"/>
              </a:lnSpc>
              <a:spcBef>
                <a:spcPct val="0"/>
              </a:spcBef>
            </a:pPr>
            <a:endParaRPr lang="en-US" sz="2099">
              <a:solidFill>
                <a:srgbClr val="1A1A1A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grpSp>
        <p:nvGrpSpPr>
          <p:cNvPr id="26" name="Group 26"/>
          <p:cNvGrpSpPr/>
          <p:nvPr/>
        </p:nvGrpSpPr>
        <p:grpSpPr>
          <a:xfrm rot="-10800000">
            <a:off x="14082655" y="4832673"/>
            <a:ext cx="2897589" cy="47625"/>
            <a:chOff x="0" y="0"/>
            <a:chExt cx="1463237" cy="2405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463237" cy="24050"/>
            </a:xfrm>
            <a:custGeom>
              <a:avLst/>
              <a:gdLst/>
              <a:ahLst/>
              <a:cxnLst/>
              <a:rect l="l" t="t" r="r" b="b"/>
              <a:pathLst>
                <a:path w="1463237" h="24050">
                  <a:moveTo>
                    <a:pt x="203200" y="0"/>
                  </a:moveTo>
                  <a:lnTo>
                    <a:pt x="1463237" y="0"/>
                  </a:lnTo>
                  <a:lnTo>
                    <a:pt x="1260037" y="24050"/>
                  </a:lnTo>
                  <a:lnTo>
                    <a:pt x="0" y="2405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101600" y="-38100"/>
              <a:ext cx="1260037" cy="62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607356" y="1192762"/>
            <a:ext cx="7666123" cy="1311564"/>
            <a:chOff x="0" y="0"/>
            <a:chExt cx="2019061" cy="3454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19061" cy="345432"/>
            </a:xfrm>
            <a:custGeom>
              <a:avLst/>
              <a:gdLst/>
              <a:ahLst/>
              <a:cxnLst/>
              <a:rect l="l" t="t" r="r" b="b"/>
              <a:pathLst>
                <a:path w="2019061" h="345432">
                  <a:moveTo>
                    <a:pt x="203200" y="0"/>
                  </a:moveTo>
                  <a:lnTo>
                    <a:pt x="2019061" y="0"/>
                  </a:lnTo>
                  <a:lnTo>
                    <a:pt x="1815861" y="345432"/>
                  </a:lnTo>
                  <a:lnTo>
                    <a:pt x="0" y="34543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0D0D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1815861" cy="383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278925" y="5782011"/>
            <a:ext cx="1730151" cy="1643224"/>
            <a:chOff x="0" y="0"/>
            <a:chExt cx="406400" cy="3859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385982"/>
            </a:xfrm>
            <a:custGeom>
              <a:avLst/>
              <a:gdLst/>
              <a:ahLst/>
              <a:cxnLst/>
              <a:rect l="l" t="t" r="r" b="b"/>
              <a:pathLst>
                <a:path w="406400" h="385982">
                  <a:moveTo>
                    <a:pt x="203200" y="0"/>
                  </a:moveTo>
                  <a:lnTo>
                    <a:pt x="406400" y="0"/>
                  </a:lnTo>
                  <a:lnTo>
                    <a:pt x="203200" y="385982"/>
                  </a:lnTo>
                  <a:lnTo>
                    <a:pt x="0" y="38598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203200" cy="424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997025" y="5795569"/>
            <a:ext cx="1730151" cy="1643224"/>
            <a:chOff x="0" y="0"/>
            <a:chExt cx="406400" cy="3859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6400" cy="385982"/>
            </a:xfrm>
            <a:custGeom>
              <a:avLst/>
              <a:gdLst/>
              <a:ahLst/>
              <a:cxnLst/>
              <a:rect l="l" t="t" r="r" b="b"/>
              <a:pathLst>
                <a:path w="406400" h="385982">
                  <a:moveTo>
                    <a:pt x="203200" y="0"/>
                  </a:moveTo>
                  <a:lnTo>
                    <a:pt x="406400" y="0"/>
                  </a:lnTo>
                  <a:lnTo>
                    <a:pt x="203200" y="385982"/>
                  </a:lnTo>
                  <a:lnTo>
                    <a:pt x="0" y="38598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203200" cy="424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658179" y="5795569"/>
            <a:ext cx="1730151" cy="1643224"/>
            <a:chOff x="0" y="0"/>
            <a:chExt cx="406400" cy="38598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6400" cy="385982"/>
            </a:xfrm>
            <a:custGeom>
              <a:avLst/>
              <a:gdLst/>
              <a:ahLst/>
              <a:cxnLst/>
              <a:rect l="l" t="t" r="r" b="b"/>
              <a:pathLst>
                <a:path w="406400" h="385982">
                  <a:moveTo>
                    <a:pt x="203200" y="0"/>
                  </a:moveTo>
                  <a:lnTo>
                    <a:pt x="406400" y="0"/>
                  </a:lnTo>
                  <a:lnTo>
                    <a:pt x="203200" y="385982"/>
                  </a:lnTo>
                  <a:lnTo>
                    <a:pt x="0" y="38598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203200" cy="424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77464" y="2423459"/>
            <a:ext cx="21155573" cy="3982178"/>
            <a:chOff x="0" y="0"/>
            <a:chExt cx="1941123" cy="36538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41123" cy="365384"/>
            </a:xfrm>
            <a:custGeom>
              <a:avLst/>
              <a:gdLst/>
              <a:ahLst/>
              <a:cxnLst/>
              <a:rect l="l" t="t" r="r" b="b"/>
              <a:pathLst>
                <a:path w="1941123" h="365384">
                  <a:moveTo>
                    <a:pt x="203200" y="0"/>
                  </a:moveTo>
                  <a:lnTo>
                    <a:pt x="1941123" y="0"/>
                  </a:lnTo>
                  <a:lnTo>
                    <a:pt x="1737923" y="365384"/>
                  </a:lnTo>
                  <a:lnTo>
                    <a:pt x="0" y="36538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B221C"/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101600" y="-38100"/>
              <a:ext cx="1737923" cy="4034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2385829" y="1314617"/>
            <a:ext cx="5709461" cy="1084933"/>
          </a:xfrm>
          <a:custGeom>
            <a:avLst/>
            <a:gdLst/>
            <a:ahLst/>
            <a:cxnLst/>
            <a:rect l="l" t="t" r="r" b="b"/>
            <a:pathLst>
              <a:path w="5709461" h="1084933">
                <a:moveTo>
                  <a:pt x="0" y="0"/>
                </a:moveTo>
                <a:lnTo>
                  <a:pt x="5709462" y="0"/>
                </a:lnTo>
                <a:lnTo>
                  <a:pt x="5709462" y="1084933"/>
                </a:lnTo>
                <a:lnTo>
                  <a:pt x="0" y="10849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5400000">
            <a:off x="1561610" y="5442014"/>
            <a:ext cx="3266740" cy="6058826"/>
          </a:xfrm>
          <a:custGeom>
            <a:avLst/>
            <a:gdLst/>
            <a:ahLst/>
            <a:cxnLst/>
            <a:rect l="l" t="t" r="r" b="b"/>
            <a:pathLst>
              <a:path w="3266740" h="6058826">
                <a:moveTo>
                  <a:pt x="0" y="0"/>
                </a:moveTo>
                <a:lnTo>
                  <a:pt x="3266741" y="0"/>
                </a:lnTo>
                <a:lnTo>
                  <a:pt x="3266741" y="6058826"/>
                </a:lnTo>
                <a:lnTo>
                  <a:pt x="0" y="60588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855250" y="3421230"/>
            <a:ext cx="468561" cy="713998"/>
          </a:xfrm>
          <a:custGeom>
            <a:avLst/>
            <a:gdLst/>
            <a:ahLst/>
            <a:cxnLst/>
            <a:rect l="l" t="t" r="r" b="b"/>
            <a:pathLst>
              <a:path w="468561" h="713998">
                <a:moveTo>
                  <a:pt x="0" y="0"/>
                </a:moveTo>
                <a:lnTo>
                  <a:pt x="468562" y="0"/>
                </a:lnTo>
                <a:lnTo>
                  <a:pt x="468562" y="713998"/>
                </a:lnTo>
                <a:lnTo>
                  <a:pt x="0" y="7139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806879" y="3421230"/>
            <a:ext cx="468561" cy="713998"/>
          </a:xfrm>
          <a:custGeom>
            <a:avLst/>
            <a:gdLst/>
            <a:ahLst/>
            <a:cxnLst/>
            <a:rect l="l" t="t" r="r" b="b"/>
            <a:pathLst>
              <a:path w="468561" h="713998">
                <a:moveTo>
                  <a:pt x="0" y="0"/>
                </a:moveTo>
                <a:lnTo>
                  <a:pt x="468562" y="0"/>
                </a:lnTo>
                <a:lnTo>
                  <a:pt x="468562" y="713998"/>
                </a:lnTo>
                <a:lnTo>
                  <a:pt x="0" y="7139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756269" y="3421230"/>
            <a:ext cx="468561" cy="713998"/>
          </a:xfrm>
          <a:custGeom>
            <a:avLst/>
            <a:gdLst/>
            <a:ahLst/>
            <a:cxnLst/>
            <a:rect l="l" t="t" r="r" b="b"/>
            <a:pathLst>
              <a:path w="468561" h="713998">
                <a:moveTo>
                  <a:pt x="0" y="0"/>
                </a:moveTo>
                <a:lnTo>
                  <a:pt x="468562" y="0"/>
                </a:lnTo>
                <a:lnTo>
                  <a:pt x="468562" y="713998"/>
                </a:lnTo>
                <a:lnTo>
                  <a:pt x="0" y="7139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6671415" y="3421230"/>
            <a:ext cx="468561" cy="713998"/>
          </a:xfrm>
          <a:custGeom>
            <a:avLst/>
            <a:gdLst/>
            <a:ahLst/>
            <a:cxnLst/>
            <a:rect l="l" t="t" r="r" b="b"/>
            <a:pathLst>
              <a:path w="468561" h="713998">
                <a:moveTo>
                  <a:pt x="0" y="0"/>
                </a:moveTo>
                <a:lnTo>
                  <a:pt x="468561" y="0"/>
                </a:lnTo>
                <a:lnTo>
                  <a:pt x="468561" y="713998"/>
                </a:lnTo>
                <a:lnTo>
                  <a:pt x="0" y="7139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4728503" y="2976482"/>
            <a:ext cx="579181" cy="588748"/>
          </a:xfrm>
          <a:custGeom>
            <a:avLst/>
            <a:gdLst/>
            <a:ahLst/>
            <a:cxnLst/>
            <a:rect l="l" t="t" r="r" b="b"/>
            <a:pathLst>
              <a:path w="579181" h="588748">
                <a:moveTo>
                  <a:pt x="0" y="0"/>
                </a:moveTo>
                <a:lnTo>
                  <a:pt x="579181" y="0"/>
                </a:lnTo>
                <a:lnTo>
                  <a:pt x="579181" y="588749"/>
                </a:lnTo>
                <a:lnTo>
                  <a:pt x="0" y="5887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4697563" y="3869734"/>
            <a:ext cx="641063" cy="641063"/>
          </a:xfrm>
          <a:custGeom>
            <a:avLst/>
            <a:gdLst/>
            <a:ahLst/>
            <a:cxnLst/>
            <a:rect l="l" t="t" r="r" b="b"/>
            <a:pathLst>
              <a:path w="641063" h="641063">
                <a:moveTo>
                  <a:pt x="0" y="0"/>
                </a:moveTo>
                <a:lnTo>
                  <a:pt x="641062" y="0"/>
                </a:lnTo>
                <a:lnTo>
                  <a:pt x="641062" y="641063"/>
                </a:lnTo>
                <a:lnTo>
                  <a:pt x="0" y="6410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4786523" y="4780312"/>
            <a:ext cx="552102" cy="542440"/>
          </a:xfrm>
          <a:custGeom>
            <a:avLst/>
            <a:gdLst/>
            <a:ahLst/>
            <a:cxnLst/>
            <a:rect l="l" t="t" r="r" b="b"/>
            <a:pathLst>
              <a:path w="552102" h="542440">
                <a:moveTo>
                  <a:pt x="0" y="0"/>
                </a:moveTo>
                <a:lnTo>
                  <a:pt x="552102" y="0"/>
                </a:lnTo>
                <a:lnTo>
                  <a:pt x="552102" y="542440"/>
                </a:lnTo>
                <a:lnTo>
                  <a:pt x="0" y="5424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7468828" y="6617181"/>
            <a:ext cx="684624" cy="325197"/>
          </a:xfrm>
          <a:custGeom>
            <a:avLst/>
            <a:gdLst/>
            <a:ahLst/>
            <a:cxnLst/>
            <a:rect l="l" t="t" r="r" b="b"/>
            <a:pathLst>
              <a:path w="684624" h="325197">
                <a:moveTo>
                  <a:pt x="0" y="0"/>
                </a:moveTo>
                <a:lnTo>
                  <a:pt x="684624" y="0"/>
                </a:lnTo>
                <a:lnTo>
                  <a:pt x="684624" y="325196"/>
                </a:lnTo>
                <a:lnTo>
                  <a:pt x="0" y="3251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6368833" y="8471427"/>
            <a:ext cx="1573746" cy="1573746"/>
          </a:xfrm>
          <a:custGeom>
            <a:avLst/>
            <a:gdLst/>
            <a:ahLst/>
            <a:cxnLst/>
            <a:rect l="l" t="t" r="r" b="b"/>
            <a:pathLst>
              <a:path w="1573746" h="1573746">
                <a:moveTo>
                  <a:pt x="0" y="0"/>
                </a:moveTo>
                <a:lnTo>
                  <a:pt x="1573745" y="0"/>
                </a:lnTo>
                <a:lnTo>
                  <a:pt x="1573745" y="1573746"/>
                </a:lnTo>
                <a:lnTo>
                  <a:pt x="0" y="157374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5206318" y="2989869"/>
            <a:ext cx="4440695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F8F0EE"/>
                </a:solidFill>
                <a:latin typeface="Inter 1"/>
                <a:ea typeface="Inter 1"/>
                <a:cs typeface="Inter 1"/>
                <a:sym typeface="Inter 1"/>
              </a:rPr>
              <a:t>www.astra-prom.hr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587435" y="4185117"/>
            <a:ext cx="1004192" cy="464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3"/>
              </a:lnSpc>
              <a:spcBef>
                <a:spcPct val="0"/>
              </a:spcBef>
            </a:pPr>
            <a:r>
              <a:rPr lang="en-US" sz="2688" b="1">
                <a:solidFill>
                  <a:srgbClr val="F8F0E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Rijeka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284651" y="4135228"/>
            <a:ext cx="1675166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63"/>
              </a:lnSpc>
              <a:spcBef>
                <a:spcPct val="0"/>
              </a:spcBef>
            </a:pPr>
            <a:r>
              <a:rPr lang="en-US" sz="2688" b="1" dirty="0">
                <a:solidFill>
                  <a:srgbClr val="F8F0E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Samobor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378694" y="4185117"/>
            <a:ext cx="1394706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63"/>
              </a:lnSpc>
              <a:spcBef>
                <a:spcPct val="0"/>
              </a:spcBef>
            </a:pPr>
            <a:r>
              <a:rPr lang="en-US" sz="2688" b="1" dirty="0">
                <a:solidFill>
                  <a:srgbClr val="F8F0E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Novska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6183430" y="4185117"/>
            <a:ext cx="1571169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63"/>
              </a:lnSpc>
              <a:spcBef>
                <a:spcPct val="0"/>
              </a:spcBef>
            </a:pPr>
            <a:r>
              <a:rPr lang="en-US" sz="2688" b="1" dirty="0">
                <a:solidFill>
                  <a:srgbClr val="F8F0E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Sarajevo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658179" y="3908833"/>
            <a:ext cx="3709834" cy="50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4"/>
              </a:lnSpc>
              <a:spcBef>
                <a:spcPct val="0"/>
              </a:spcBef>
            </a:pPr>
            <a:r>
              <a:rPr lang="en-US" sz="2989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info@astra-prom.hr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658179" y="4801041"/>
            <a:ext cx="3562021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02"/>
              </a:lnSpc>
              <a:spcBef>
                <a:spcPct val="0"/>
              </a:spcBef>
            </a:pPr>
            <a:r>
              <a:rPr lang="en-US" sz="3072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+ 385 51 223 633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562183" y="4735830"/>
            <a:ext cx="1029444" cy="40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 i="1">
                <a:solidFill>
                  <a:srgbClr val="F8F0EE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Marinići 199</a:t>
            </a:r>
          </a:p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 i="1">
                <a:solidFill>
                  <a:srgbClr val="F8F0EE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51216 Viškovo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284651" y="4735830"/>
            <a:ext cx="1475333" cy="40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 i="1">
                <a:solidFill>
                  <a:srgbClr val="F8F0EE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Rudarska draga 11b</a:t>
            </a:r>
          </a:p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 i="1">
                <a:solidFill>
                  <a:srgbClr val="F8F0EE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10430 Samobor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294058" y="4735830"/>
            <a:ext cx="1308348" cy="40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 i="1">
                <a:solidFill>
                  <a:srgbClr val="F8F0EE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Zagrebačka ul. 55</a:t>
            </a:r>
          </a:p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 i="1">
                <a:solidFill>
                  <a:srgbClr val="F8F0EE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44330 Novska</a:t>
            </a:r>
          </a:p>
        </p:txBody>
      </p:sp>
      <p:grpSp>
        <p:nvGrpSpPr>
          <p:cNvPr id="38" name="Group 38"/>
          <p:cNvGrpSpPr/>
          <p:nvPr/>
        </p:nvGrpSpPr>
        <p:grpSpPr>
          <a:xfrm rot="-10800000">
            <a:off x="12364604" y="1040362"/>
            <a:ext cx="2897589" cy="47625"/>
            <a:chOff x="0" y="0"/>
            <a:chExt cx="1463237" cy="2405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463237" cy="24050"/>
            </a:xfrm>
            <a:custGeom>
              <a:avLst/>
              <a:gdLst/>
              <a:ahLst/>
              <a:cxnLst/>
              <a:rect l="l" t="t" r="r" b="b"/>
              <a:pathLst>
                <a:path w="1463237" h="24050">
                  <a:moveTo>
                    <a:pt x="203200" y="0"/>
                  </a:moveTo>
                  <a:lnTo>
                    <a:pt x="1463237" y="0"/>
                  </a:lnTo>
                  <a:lnTo>
                    <a:pt x="1260037" y="24050"/>
                  </a:lnTo>
                  <a:lnTo>
                    <a:pt x="0" y="2405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101600" y="-38100"/>
              <a:ext cx="1260037" cy="62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 rot="-10800000">
            <a:off x="623510" y="6579811"/>
            <a:ext cx="2897589" cy="47625"/>
            <a:chOff x="0" y="0"/>
            <a:chExt cx="1463237" cy="2405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463237" cy="24050"/>
            </a:xfrm>
            <a:custGeom>
              <a:avLst/>
              <a:gdLst/>
              <a:ahLst/>
              <a:cxnLst/>
              <a:rect l="l" t="t" r="r" b="b"/>
              <a:pathLst>
                <a:path w="1463237" h="24050">
                  <a:moveTo>
                    <a:pt x="203200" y="0"/>
                  </a:moveTo>
                  <a:lnTo>
                    <a:pt x="1463237" y="0"/>
                  </a:lnTo>
                  <a:lnTo>
                    <a:pt x="1260037" y="24050"/>
                  </a:lnTo>
                  <a:lnTo>
                    <a:pt x="0" y="2405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101600" y="-38100"/>
              <a:ext cx="1260037" cy="62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 rot="584201">
            <a:off x="-1961241" y="-1717934"/>
            <a:ext cx="4253617" cy="4253617"/>
          </a:xfrm>
          <a:custGeom>
            <a:avLst/>
            <a:gdLst/>
            <a:ahLst/>
            <a:cxnLst/>
            <a:rect l="l" t="t" r="r" b="b"/>
            <a:pathLst>
              <a:path w="4253617" h="4253617">
                <a:moveTo>
                  <a:pt x="0" y="0"/>
                </a:moveTo>
                <a:lnTo>
                  <a:pt x="4253617" y="0"/>
                </a:lnTo>
                <a:lnTo>
                  <a:pt x="4253617" y="4253617"/>
                </a:lnTo>
                <a:lnTo>
                  <a:pt x="0" y="425361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14000"/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 rot="5155048">
            <a:off x="7873163" y="8262072"/>
            <a:ext cx="5114781" cy="5114781"/>
          </a:xfrm>
          <a:custGeom>
            <a:avLst/>
            <a:gdLst/>
            <a:ahLst/>
            <a:cxnLst/>
            <a:rect l="l" t="t" r="r" b="b"/>
            <a:pathLst>
              <a:path w="5114781" h="5114781">
                <a:moveTo>
                  <a:pt x="0" y="0"/>
                </a:moveTo>
                <a:lnTo>
                  <a:pt x="5114781" y="0"/>
                </a:lnTo>
                <a:lnTo>
                  <a:pt x="5114781" y="5114781"/>
                </a:lnTo>
                <a:lnTo>
                  <a:pt x="0" y="511478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15000"/>
            </a:blip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16183431" y="4637978"/>
            <a:ext cx="1759148" cy="269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34"/>
              </a:lnSpc>
              <a:spcBef>
                <a:spcPct val="0"/>
              </a:spcBef>
            </a:pPr>
            <a:r>
              <a:rPr lang="en-US" sz="1524" i="1" dirty="0">
                <a:solidFill>
                  <a:srgbClr val="F8F0EE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+385912236363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65752" y="731290"/>
            <a:ext cx="7036523" cy="1661142"/>
            <a:chOff x="0" y="0"/>
            <a:chExt cx="1463237" cy="3454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63237" cy="345432"/>
            </a:xfrm>
            <a:custGeom>
              <a:avLst/>
              <a:gdLst/>
              <a:ahLst/>
              <a:cxnLst/>
              <a:rect l="l" t="t" r="r" b="b"/>
              <a:pathLst>
                <a:path w="1463237" h="345432">
                  <a:moveTo>
                    <a:pt x="203200" y="0"/>
                  </a:moveTo>
                  <a:lnTo>
                    <a:pt x="1463237" y="0"/>
                  </a:lnTo>
                  <a:lnTo>
                    <a:pt x="1260037" y="345432"/>
                  </a:lnTo>
                  <a:lnTo>
                    <a:pt x="0" y="34543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1260037" cy="383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279398">
            <a:off x="11031587" y="6248053"/>
            <a:ext cx="1730151" cy="1643224"/>
            <a:chOff x="0" y="0"/>
            <a:chExt cx="406400" cy="3859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385982"/>
            </a:xfrm>
            <a:custGeom>
              <a:avLst/>
              <a:gdLst/>
              <a:ahLst/>
              <a:cxnLst/>
              <a:rect l="l" t="t" r="r" b="b"/>
              <a:pathLst>
                <a:path w="406400" h="385982">
                  <a:moveTo>
                    <a:pt x="203200" y="0"/>
                  </a:moveTo>
                  <a:lnTo>
                    <a:pt x="406400" y="0"/>
                  </a:lnTo>
                  <a:lnTo>
                    <a:pt x="203200" y="385982"/>
                  </a:lnTo>
                  <a:lnTo>
                    <a:pt x="0" y="38598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6F686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203200" cy="424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584201">
            <a:off x="1357751" y="1296022"/>
            <a:ext cx="4253617" cy="4253617"/>
          </a:xfrm>
          <a:custGeom>
            <a:avLst/>
            <a:gdLst/>
            <a:ahLst/>
            <a:cxnLst/>
            <a:rect l="l" t="t" r="r" b="b"/>
            <a:pathLst>
              <a:path w="4253617" h="4253617">
                <a:moveTo>
                  <a:pt x="0" y="0"/>
                </a:moveTo>
                <a:lnTo>
                  <a:pt x="4253618" y="0"/>
                </a:lnTo>
                <a:lnTo>
                  <a:pt x="4253618" y="4253617"/>
                </a:lnTo>
                <a:lnTo>
                  <a:pt x="0" y="4253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99"/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3484560" y="1404214"/>
            <a:ext cx="10846340" cy="3796847"/>
            <a:chOff x="0" y="0"/>
            <a:chExt cx="2856649" cy="99999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856649" cy="999993"/>
            </a:xfrm>
            <a:custGeom>
              <a:avLst/>
              <a:gdLst/>
              <a:ahLst/>
              <a:cxnLst/>
              <a:rect l="l" t="t" r="r" b="b"/>
              <a:pathLst>
                <a:path w="2856649" h="999993">
                  <a:moveTo>
                    <a:pt x="0" y="0"/>
                  </a:moveTo>
                  <a:lnTo>
                    <a:pt x="2856649" y="0"/>
                  </a:lnTo>
                  <a:lnTo>
                    <a:pt x="2856649" y="999993"/>
                  </a:lnTo>
                  <a:lnTo>
                    <a:pt x="0" y="999993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856649" cy="103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625372" y="731290"/>
            <a:ext cx="11978622" cy="9461124"/>
            <a:chOff x="0" y="0"/>
            <a:chExt cx="622180" cy="4914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22180" cy="491419"/>
            </a:xfrm>
            <a:custGeom>
              <a:avLst/>
              <a:gdLst/>
              <a:ahLst/>
              <a:cxnLst/>
              <a:rect l="l" t="t" r="r" b="b"/>
              <a:pathLst>
                <a:path w="622180" h="491419">
                  <a:moveTo>
                    <a:pt x="203200" y="0"/>
                  </a:moveTo>
                  <a:lnTo>
                    <a:pt x="622180" y="0"/>
                  </a:lnTo>
                  <a:lnTo>
                    <a:pt x="418980" y="491419"/>
                  </a:lnTo>
                  <a:lnTo>
                    <a:pt x="0" y="491419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3"/>
              <a:stretch>
                <a:fillRect l="-76373" r="-76373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14559375" y="8880850"/>
            <a:ext cx="7666123" cy="1311564"/>
            <a:chOff x="0" y="0"/>
            <a:chExt cx="2019061" cy="34543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19061" cy="345432"/>
            </a:xfrm>
            <a:custGeom>
              <a:avLst/>
              <a:gdLst/>
              <a:ahLst/>
              <a:cxnLst/>
              <a:rect l="l" t="t" r="r" b="b"/>
              <a:pathLst>
                <a:path w="2019061" h="345432">
                  <a:moveTo>
                    <a:pt x="203200" y="0"/>
                  </a:moveTo>
                  <a:lnTo>
                    <a:pt x="2019061" y="0"/>
                  </a:lnTo>
                  <a:lnTo>
                    <a:pt x="1815861" y="345432"/>
                  </a:lnTo>
                  <a:lnTo>
                    <a:pt x="0" y="34543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01600" y="-38100"/>
              <a:ext cx="1815861" cy="383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416325" y="9258300"/>
            <a:ext cx="19120649" cy="1667313"/>
            <a:chOff x="0" y="0"/>
            <a:chExt cx="5035891" cy="43912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035891" cy="439128"/>
            </a:xfrm>
            <a:custGeom>
              <a:avLst/>
              <a:gdLst/>
              <a:ahLst/>
              <a:cxnLst/>
              <a:rect l="l" t="t" r="r" b="b"/>
              <a:pathLst>
                <a:path w="5035891" h="439128">
                  <a:moveTo>
                    <a:pt x="0" y="0"/>
                  </a:moveTo>
                  <a:lnTo>
                    <a:pt x="5035891" y="0"/>
                  </a:lnTo>
                  <a:lnTo>
                    <a:pt x="5035891" y="439128"/>
                  </a:lnTo>
                  <a:lnTo>
                    <a:pt x="0" y="439128"/>
                  </a:lnTo>
                  <a:close/>
                </a:path>
              </a:pathLst>
            </a:custGeom>
            <a:solidFill>
              <a:srgbClr val="B4B4B4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035891" cy="4772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286783" y="234525"/>
            <a:ext cx="1045822" cy="496765"/>
          </a:xfrm>
          <a:custGeom>
            <a:avLst/>
            <a:gdLst/>
            <a:ahLst/>
            <a:cxnLst/>
            <a:rect l="l" t="t" r="r" b="b"/>
            <a:pathLst>
              <a:path w="1045822" h="496765">
                <a:moveTo>
                  <a:pt x="0" y="0"/>
                </a:moveTo>
                <a:lnTo>
                  <a:pt x="1045822" y="0"/>
                </a:lnTo>
                <a:lnTo>
                  <a:pt x="1045822" y="496765"/>
                </a:lnTo>
                <a:lnTo>
                  <a:pt x="0" y="4967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026166" y="9499052"/>
            <a:ext cx="2928400" cy="556466"/>
          </a:xfrm>
          <a:custGeom>
            <a:avLst/>
            <a:gdLst/>
            <a:ahLst/>
            <a:cxnLst/>
            <a:rect l="l" t="t" r="r" b="b"/>
            <a:pathLst>
              <a:path w="2928400" h="556466">
                <a:moveTo>
                  <a:pt x="0" y="0"/>
                </a:moveTo>
                <a:lnTo>
                  <a:pt x="2928400" y="0"/>
                </a:lnTo>
                <a:lnTo>
                  <a:pt x="2928400" y="556465"/>
                </a:lnTo>
                <a:lnTo>
                  <a:pt x="0" y="5564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002243">
            <a:off x="27830" y="4843773"/>
            <a:ext cx="6803686" cy="6803686"/>
          </a:xfrm>
          <a:custGeom>
            <a:avLst/>
            <a:gdLst/>
            <a:ahLst/>
            <a:cxnLst/>
            <a:rect l="l" t="t" r="r" b="b"/>
            <a:pathLst>
              <a:path w="6803686" h="6803686">
                <a:moveTo>
                  <a:pt x="0" y="0"/>
                </a:moveTo>
                <a:lnTo>
                  <a:pt x="6803686" y="0"/>
                </a:lnTo>
                <a:lnTo>
                  <a:pt x="6803686" y="6803685"/>
                </a:lnTo>
                <a:lnTo>
                  <a:pt x="0" y="68036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412455" y="5143500"/>
            <a:ext cx="409711" cy="885862"/>
          </a:xfrm>
          <a:custGeom>
            <a:avLst/>
            <a:gdLst/>
            <a:ahLst/>
            <a:cxnLst/>
            <a:rect l="l" t="t" r="r" b="b"/>
            <a:pathLst>
              <a:path w="409711" h="885862">
                <a:moveTo>
                  <a:pt x="0" y="0"/>
                </a:moveTo>
                <a:lnTo>
                  <a:pt x="409711" y="0"/>
                </a:lnTo>
                <a:lnTo>
                  <a:pt x="409711" y="885862"/>
                </a:lnTo>
                <a:lnTo>
                  <a:pt x="0" y="8858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3930110" y="9675272"/>
            <a:ext cx="1024645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91"/>
              </a:lnSpc>
              <a:spcBef>
                <a:spcPct val="0"/>
              </a:spcBef>
            </a:pPr>
            <a:r>
              <a:rPr lang="en-US" sz="2279" b="1" dirty="0">
                <a:solidFill>
                  <a:srgbClr val="1A1A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Rijeka</a:t>
            </a:r>
          </a:p>
        </p:txBody>
      </p:sp>
      <p:sp>
        <p:nvSpPr>
          <p:cNvPr id="25" name="Freeform 25"/>
          <p:cNvSpPr/>
          <p:nvPr/>
        </p:nvSpPr>
        <p:spPr>
          <a:xfrm>
            <a:off x="2473315" y="7248735"/>
            <a:ext cx="393021" cy="849776"/>
          </a:xfrm>
          <a:custGeom>
            <a:avLst/>
            <a:gdLst/>
            <a:ahLst/>
            <a:cxnLst/>
            <a:rect l="l" t="t" r="r" b="b"/>
            <a:pathLst>
              <a:path w="393021" h="849776">
                <a:moveTo>
                  <a:pt x="0" y="0"/>
                </a:moveTo>
                <a:lnTo>
                  <a:pt x="393021" y="0"/>
                </a:lnTo>
                <a:lnTo>
                  <a:pt x="393021" y="849775"/>
                </a:lnTo>
                <a:lnTo>
                  <a:pt x="0" y="8497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4975588" y="6588543"/>
            <a:ext cx="388740" cy="840518"/>
          </a:xfrm>
          <a:custGeom>
            <a:avLst/>
            <a:gdLst/>
            <a:ahLst/>
            <a:cxnLst/>
            <a:rect l="l" t="t" r="r" b="b"/>
            <a:pathLst>
              <a:path w="388740" h="840518">
                <a:moveTo>
                  <a:pt x="0" y="0"/>
                </a:moveTo>
                <a:lnTo>
                  <a:pt x="388739" y="0"/>
                </a:lnTo>
                <a:lnTo>
                  <a:pt x="388739" y="840518"/>
                </a:lnTo>
                <a:lnTo>
                  <a:pt x="0" y="8405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4745087" y="9072427"/>
            <a:ext cx="375558" cy="812017"/>
          </a:xfrm>
          <a:custGeom>
            <a:avLst/>
            <a:gdLst/>
            <a:ahLst/>
            <a:cxnLst/>
            <a:rect l="l" t="t" r="r" b="b"/>
            <a:pathLst>
              <a:path w="375558" h="812017">
                <a:moveTo>
                  <a:pt x="0" y="0"/>
                </a:moveTo>
                <a:lnTo>
                  <a:pt x="375558" y="0"/>
                </a:lnTo>
                <a:lnTo>
                  <a:pt x="375558" y="812018"/>
                </a:lnTo>
                <a:lnTo>
                  <a:pt x="0" y="8120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5025132" y="9294053"/>
            <a:ext cx="822915" cy="838639"/>
          </a:xfrm>
          <a:custGeom>
            <a:avLst/>
            <a:gdLst/>
            <a:ahLst/>
            <a:cxnLst/>
            <a:rect l="l" t="t" r="r" b="b"/>
            <a:pathLst>
              <a:path w="822915" h="838639">
                <a:moveTo>
                  <a:pt x="0" y="0"/>
                </a:moveTo>
                <a:lnTo>
                  <a:pt x="822915" y="0"/>
                </a:lnTo>
                <a:lnTo>
                  <a:pt x="822915" y="838639"/>
                </a:lnTo>
                <a:lnTo>
                  <a:pt x="0" y="8386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1474574" y="20996"/>
            <a:ext cx="6613965" cy="102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25"/>
              </a:lnSpc>
            </a:pPr>
            <a:r>
              <a:rPr lang="en-US" sz="6500" b="1">
                <a:solidFill>
                  <a:srgbClr val="1A1A1A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ABOUT US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850449" y="1683525"/>
            <a:ext cx="8828693" cy="2821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79"/>
              </a:lnSpc>
            </a:pPr>
            <a:r>
              <a:rPr lang="en-US" sz="1771">
                <a:solidFill>
                  <a:srgbClr val="F8F0EE"/>
                </a:solidFill>
                <a:latin typeface="Inter 1"/>
                <a:ea typeface="Inter 1"/>
                <a:cs typeface="Inter 1"/>
                <a:sym typeface="Inter 1"/>
              </a:rPr>
              <a:t>ASTRAPROM Ltd. is a privately owned company established in 1994, specializing in the distribution of </a:t>
            </a:r>
            <a:r>
              <a:rPr lang="en-US" sz="1771" b="1" i="1">
                <a:solidFill>
                  <a:srgbClr val="F8F0EE"/>
                </a:solidFill>
                <a:latin typeface="Inter 1 Bold Italics"/>
                <a:ea typeface="Inter 1 Bold Italics"/>
                <a:cs typeface="Inter 1 Bold Italics"/>
                <a:sym typeface="Inter 1 Bold Italics"/>
              </a:rPr>
              <a:t>spare parts for industry, crafts, and maintenance</a:t>
            </a:r>
            <a:r>
              <a:rPr lang="en-US" sz="1771">
                <a:solidFill>
                  <a:srgbClr val="F8F0EE"/>
                </a:solidFill>
                <a:latin typeface="Inter 1"/>
                <a:ea typeface="Inter 1"/>
                <a:cs typeface="Inter 1"/>
                <a:sym typeface="Inter 1"/>
              </a:rPr>
              <a:t>.</a:t>
            </a:r>
          </a:p>
          <a:p>
            <a:pPr algn="just">
              <a:lnSpc>
                <a:spcPts val="2479"/>
              </a:lnSpc>
            </a:pPr>
            <a:r>
              <a:rPr lang="en-US" sz="1771">
                <a:solidFill>
                  <a:srgbClr val="F8F0EE"/>
                </a:solidFill>
                <a:latin typeface="Inter 1"/>
                <a:ea typeface="Inter 1"/>
                <a:cs typeface="Inter 1"/>
                <a:sym typeface="Inter 1"/>
              </a:rPr>
              <a:t>We are focused on quality, speed, and an individual approach to every client.</a:t>
            </a:r>
          </a:p>
          <a:p>
            <a:pPr algn="just">
              <a:lnSpc>
                <a:spcPts val="2479"/>
              </a:lnSpc>
            </a:pPr>
            <a:r>
              <a:rPr lang="en-US" sz="1771">
                <a:solidFill>
                  <a:srgbClr val="F8F0EE"/>
                </a:solidFill>
                <a:latin typeface="Inter 1"/>
                <a:ea typeface="Inter 1"/>
                <a:cs typeface="Inter 1"/>
                <a:sym typeface="Inter 1"/>
              </a:rPr>
              <a:t>Our product range includes:</a:t>
            </a:r>
          </a:p>
          <a:p>
            <a:pPr algn="just">
              <a:lnSpc>
                <a:spcPts val="2479"/>
              </a:lnSpc>
            </a:pPr>
            <a:r>
              <a:rPr lang="en-US" sz="1771">
                <a:solidFill>
                  <a:srgbClr val="F8F0EE"/>
                </a:solidFill>
                <a:latin typeface="Inter 1"/>
                <a:ea typeface="Inter 1"/>
                <a:cs typeface="Inter 1"/>
                <a:sym typeface="Inter 1"/>
              </a:rPr>
              <a:t> bearings, electric motors, gearboxes, drive belts, chains, seals, adhesives, lubricants, rubber technical goods, and engineering plastics.</a:t>
            </a:r>
          </a:p>
          <a:p>
            <a:pPr algn="just">
              <a:lnSpc>
                <a:spcPts val="2479"/>
              </a:lnSpc>
            </a:pPr>
            <a:r>
              <a:rPr lang="en-US" sz="1771">
                <a:solidFill>
                  <a:srgbClr val="F8F0EE"/>
                </a:solidFill>
                <a:latin typeface="Inter 1"/>
                <a:ea typeface="Inter 1"/>
                <a:cs typeface="Inter 1"/>
                <a:sym typeface="Inter 1"/>
              </a:rPr>
              <a:t>Every product, every delivery, and every partnership is based on the same principle:</a:t>
            </a:r>
            <a:r>
              <a:rPr lang="en-US" sz="1771" b="1">
                <a:solidFill>
                  <a:srgbClr val="F8F0EE"/>
                </a:solidFill>
                <a:latin typeface="Inter 1 Bold"/>
                <a:ea typeface="Inter 1 Bold"/>
                <a:cs typeface="Inter 1 Bold"/>
                <a:sym typeface="Inter 1 Bold"/>
              </a:rPr>
              <a:t> maximum reliability without compromise.</a:t>
            </a:r>
          </a:p>
          <a:p>
            <a:pPr algn="just">
              <a:lnSpc>
                <a:spcPts val="2551"/>
              </a:lnSpc>
            </a:pPr>
            <a:endParaRPr lang="en-US" sz="1771" b="1">
              <a:solidFill>
                <a:srgbClr val="F8F0EE"/>
              </a:solidFill>
              <a:latin typeface="Inter 1 Bold"/>
              <a:ea typeface="Inter 1 Bold"/>
              <a:cs typeface="Inter 1 Bold"/>
              <a:sym typeface="Inter 1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7843209" y="3425404"/>
            <a:ext cx="4692974" cy="473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5"/>
              </a:lnSpc>
              <a:spcBef>
                <a:spcPct val="0"/>
              </a:spcBef>
            </a:pPr>
            <a:endParaRPr/>
          </a:p>
        </p:txBody>
      </p:sp>
      <p:sp>
        <p:nvSpPr>
          <p:cNvPr id="32" name="TextBox 32"/>
          <p:cNvSpPr txBox="1"/>
          <p:nvPr/>
        </p:nvSpPr>
        <p:spPr>
          <a:xfrm>
            <a:off x="9481641" y="798441"/>
            <a:ext cx="4539159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10"/>
              </a:lnSpc>
              <a:spcBef>
                <a:spcPct val="0"/>
              </a:spcBef>
            </a:pPr>
            <a:r>
              <a:rPr lang="en-US" sz="2578" b="1" dirty="0">
                <a:solidFill>
                  <a:srgbClr val="D0D0D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RELIABILITY THAT LASTS</a:t>
            </a:r>
          </a:p>
        </p:txBody>
      </p:sp>
      <p:sp>
        <p:nvSpPr>
          <p:cNvPr id="33" name="Freeform 33"/>
          <p:cNvSpPr/>
          <p:nvPr/>
        </p:nvSpPr>
        <p:spPr>
          <a:xfrm rot="584201">
            <a:off x="15132491" y="-2627473"/>
            <a:ext cx="4253617" cy="4253617"/>
          </a:xfrm>
          <a:custGeom>
            <a:avLst/>
            <a:gdLst/>
            <a:ahLst/>
            <a:cxnLst/>
            <a:rect l="l" t="t" r="r" b="b"/>
            <a:pathLst>
              <a:path w="4253617" h="4253617">
                <a:moveTo>
                  <a:pt x="0" y="0"/>
                </a:moveTo>
                <a:lnTo>
                  <a:pt x="4253618" y="0"/>
                </a:lnTo>
                <a:lnTo>
                  <a:pt x="4253618" y="4253617"/>
                </a:lnTo>
                <a:lnTo>
                  <a:pt x="0" y="4253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6158365" y="6469480"/>
            <a:ext cx="1684844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92"/>
              </a:lnSpc>
              <a:spcBef>
                <a:spcPct val="0"/>
              </a:spcBef>
            </a:pPr>
            <a:r>
              <a:rPr lang="en-US" sz="2280" b="1" dirty="0">
                <a:solidFill>
                  <a:srgbClr val="1A1A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Samobor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838826" y="8207514"/>
            <a:ext cx="1443644" cy="4211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96"/>
              </a:lnSpc>
              <a:spcBef>
                <a:spcPct val="0"/>
              </a:spcBef>
            </a:pPr>
            <a:r>
              <a:rPr lang="en-US" sz="2283" b="1" dirty="0">
                <a:solidFill>
                  <a:srgbClr val="1A1A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Novska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39070" y="4867320"/>
            <a:ext cx="1446006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91"/>
              </a:lnSpc>
              <a:spcBef>
                <a:spcPct val="0"/>
              </a:spcBef>
            </a:pPr>
            <a:r>
              <a:rPr lang="en-US" sz="2279" b="1" dirty="0">
                <a:solidFill>
                  <a:srgbClr val="1A1A1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Sarajevo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375579" y="7050615"/>
            <a:ext cx="849064" cy="19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 i="1">
                <a:solidFill>
                  <a:srgbClr val="1A1A1A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01.03.2022.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931993" y="8757324"/>
            <a:ext cx="853083" cy="19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 i="1">
                <a:solidFill>
                  <a:srgbClr val="1A1A1A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02.01.2025.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474574" y="5491398"/>
            <a:ext cx="861268" cy="19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 i="1">
                <a:solidFill>
                  <a:srgbClr val="1A1A1A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01.08.2025.</a:t>
            </a:r>
          </a:p>
        </p:txBody>
      </p:sp>
      <p:grpSp>
        <p:nvGrpSpPr>
          <p:cNvPr id="40" name="Group 40"/>
          <p:cNvGrpSpPr/>
          <p:nvPr/>
        </p:nvGrpSpPr>
        <p:grpSpPr>
          <a:xfrm rot="-10800000">
            <a:off x="5335427" y="6906868"/>
            <a:ext cx="2929368" cy="48147"/>
            <a:chOff x="0" y="0"/>
            <a:chExt cx="1463237" cy="2405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463237" cy="24050"/>
            </a:xfrm>
            <a:custGeom>
              <a:avLst/>
              <a:gdLst/>
              <a:ahLst/>
              <a:cxnLst/>
              <a:rect l="l" t="t" r="r" b="b"/>
              <a:pathLst>
                <a:path w="1463237" h="24050">
                  <a:moveTo>
                    <a:pt x="203200" y="0"/>
                  </a:moveTo>
                  <a:lnTo>
                    <a:pt x="1463237" y="0"/>
                  </a:lnTo>
                  <a:lnTo>
                    <a:pt x="1260037" y="24050"/>
                  </a:lnTo>
                  <a:lnTo>
                    <a:pt x="0" y="2405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101600" y="-38100"/>
              <a:ext cx="1260037" cy="62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 rot="-10800000">
            <a:off x="3081277" y="10132692"/>
            <a:ext cx="2897589" cy="47625"/>
            <a:chOff x="0" y="0"/>
            <a:chExt cx="1463237" cy="2405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1463237" cy="24050"/>
            </a:xfrm>
            <a:custGeom>
              <a:avLst/>
              <a:gdLst/>
              <a:ahLst/>
              <a:cxnLst/>
              <a:rect l="l" t="t" r="r" b="b"/>
              <a:pathLst>
                <a:path w="1463237" h="24050">
                  <a:moveTo>
                    <a:pt x="203200" y="0"/>
                  </a:moveTo>
                  <a:lnTo>
                    <a:pt x="1463237" y="0"/>
                  </a:lnTo>
                  <a:lnTo>
                    <a:pt x="1260037" y="24050"/>
                  </a:lnTo>
                  <a:lnTo>
                    <a:pt x="0" y="2405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101600" y="-38100"/>
              <a:ext cx="1260037" cy="62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 rot="-10800000">
            <a:off x="909740" y="8654351"/>
            <a:ext cx="2897589" cy="47625"/>
            <a:chOff x="0" y="0"/>
            <a:chExt cx="1463237" cy="2405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1463237" cy="24050"/>
            </a:xfrm>
            <a:custGeom>
              <a:avLst/>
              <a:gdLst/>
              <a:ahLst/>
              <a:cxnLst/>
              <a:rect l="l" t="t" r="r" b="b"/>
              <a:pathLst>
                <a:path w="1463237" h="24050">
                  <a:moveTo>
                    <a:pt x="203200" y="0"/>
                  </a:moveTo>
                  <a:lnTo>
                    <a:pt x="1463237" y="0"/>
                  </a:lnTo>
                  <a:lnTo>
                    <a:pt x="1260037" y="24050"/>
                  </a:lnTo>
                  <a:lnTo>
                    <a:pt x="0" y="2405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101600" y="-38100"/>
              <a:ext cx="1260037" cy="62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 rot="-10800000">
            <a:off x="626896" y="5381837"/>
            <a:ext cx="2897589" cy="47625"/>
            <a:chOff x="0" y="0"/>
            <a:chExt cx="1463237" cy="2405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1463237" cy="24050"/>
            </a:xfrm>
            <a:custGeom>
              <a:avLst/>
              <a:gdLst/>
              <a:ahLst/>
              <a:cxnLst/>
              <a:rect l="l" t="t" r="r" b="b"/>
              <a:pathLst>
                <a:path w="1463237" h="24050">
                  <a:moveTo>
                    <a:pt x="203200" y="0"/>
                  </a:moveTo>
                  <a:lnTo>
                    <a:pt x="1463237" y="0"/>
                  </a:lnTo>
                  <a:lnTo>
                    <a:pt x="1260037" y="24050"/>
                  </a:lnTo>
                  <a:lnTo>
                    <a:pt x="0" y="2405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51" name="TextBox 51"/>
            <p:cNvSpPr txBox="1"/>
            <p:nvPr/>
          </p:nvSpPr>
          <p:spPr>
            <a:xfrm>
              <a:off x="101600" y="-38100"/>
              <a:ext cx="1260037" cy="62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87969" y="8715923"/>
            <a:ext cx="19120649" cy="1667313"/>
            <a:chOff x="0" y="0"/>
            <a:chExt cx="5035891" cy="4391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35891" cy="439128"/>
            </a:xfrm>
            <a:custGeom>
              <a:avLst/>
              <a:gdLst/>
              <a:ahLst/>
              <a:cxnLst/>
              <a:rect l="l" t="t" r="r" b="b"/>
              <a:pathLst>
                <a:path w="5035891" h="439128">
                  <a:moveTo>
                    <a:pt x="0" y="0"/>
                  </a:moveTo>
                  <a:lnTo>
                    <a:pt x="5035891" y="0"/>
                  </a:lnTo>
                  <a:lnTo>
                    <a:pt x="5035891" y="439128"/>
                  </a:lnTo>
                  <a:lnTo>
                    <a:pt x="0" y="439128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35891" cy="4772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910223" y="4501344"/>
            <a:ext cx="6755555" cy="870457"/>
            <a:chOff x="0" y="0"/>
            <a:chExt cx="1638957" cy="21118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38958" cy="211181"/>
            </a:xfrm>
            <a:custGeom>
              <a:avLst/>
              <a:gdLst/>
              <a:ahLst/>
              <a:cxnLst/>
              <a:rect l="l" t="t" r="r" b="b"/>
              <a:pathLst>
                <a:path w="1638958" h="211181">
                  <a:moveTo>
                    <a:pt x="203200" y="0"/>
                  </a:moveTo>
                  <a:lnTo>
                    <a:pt x="1638958" y="0"/>
                  </a:lnTo>
                  <a:lnTo>
                    <a:pt x="1435757" y="211181"/>
                  </a:lnTo>
                  <a:lnTo>
                    <a:pt x="0" y="21118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8F0E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1435757" cy="2492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984352" y="407965"/>
            <a:ext cx="9087511" cy="4707853"/>
            <a:chOff x="0" y="0"/>
            <a:chExt cx="1176703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76703" cy="609600"/>
            </a:xfrm>
            <a:custGeom>
              <a:avLst/>
              <a:gdLst/>
              <a:ahLst/>
              <a:cxnLst/>
              <a:rect l="l" t="t" r="r" b="b"/>
              <a:pathLst>
                <a:path w="1176703" h="609600">
                  <a:moveTo>
                    <a:pt x="973503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1176703" y="609600"/>
                  </a:lnTo>
                  <a:lnTo>
                    <a:pt x="973503" y="0"/>
                  </a:lnTo>
                  <a:close/>
                </a:path>
              </a:pathLst>
            </a:custGeom>
            <a:blipFill>
              <a:blip r:embed="rId2"/>
              <a:stretch>
                <a:fillRect t="-14302" b="-14302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2237496" y="5578212"/>
            <a:ext cx="8581222" cy="4445566"/>
            <a:chOff x="0" y="0"/>
            <a:chExt cx="1176703" cy="6096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76703" cy="609600"/>
            </a:xfrm>
            <a:custGeom>
              <a:avLst/>
              <a:gdLst/>
              <a:ahLst/>
              <a:cxnLst/>
              <a:rect l="l" t="t" r="r" b="b"/>
              <a:pathLst>
                <a:path w="1176703" h="609600">
                  <a:moveTo>
                    <a:pt x="973503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1176703" y="609600"/>
                  </a:lnTo>
                  <a:lnTo>
                    <a:pt x="973503" y="0"/>
                  </a:lnTo>
                  <a:close/>
                </a:path>
              </a:pathLst>
            </a:custGeom>
            <a:blipFill>
              <a:blip r:embed="rId3"/>
              <a:stretch>
                <a:fillRect t="-10321" b="-10321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-3328225" y="5736528"/>
            <a:ext cx="9087511" cy="4707853"/>
            <a:chOff x="0" y="0"/>
            <a:chExt cx="1176703" cy="6096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76703" cy="609600"/>
            </a:xfrm>
            <a:custGeom>
              <a:avLst/>
              <a:gdLst/>
              <a:ahLst/>
              <a:cxnLst/>
              <a:rect l="l" t="t" r="r" b="b"/>
              <a:pathLst>
                <a:path w="1176703" h="609600">
                  <a:moveTo>
                    <a:pt x="973503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1176703" y="609600"/>
                  </a:lnTo>
                  <a:lnTo>
                    <a:pt x="973503" y="0"/>
                  </a:lnTo>
                  <a:close/>
                </a:path>
              </a:pathLst>
            </a:custGeom>
            <a:blipFill>
              <a:blip r:embed="rId4"/>
              <a:stretch>
                <a:fillRect t="-46514" b="-46514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1215530" y="1895263"/>
            <a:ext cx="2446346" cy="2925376"/>
          </a:xfrm>
          <a:custGeom>
            <a:avLst/>
            <a:gdLst/>
            <a:ahLst/>
            <a:cxnLst/>
            <a:rect l="l" t="t" r="r" b="b"/>
            <a:pathLst>
              <a:path w="2446346" h="2925376">
                <a:moveTo>
                  <a:pt x="0" y="0"/>
                </a:moveTo>
                <a:lnTo>
                  <a:pt x="2446346" y="0"/>
                </a:lnTo>
                <a:lnTo>
                  <a:pt x="2446346" y="2925376"/>
                </a:lnTo>
                <a:lnTo>
                  <a:pt x="0" y="29253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968041" y="1939170"/>
            <a:ext cx="7016311" cy="6292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77"/>
              </a:lnSpc>
            </a:pPr>
            <a:r>
              <a:rPr lang="en-US" sz="2055" b="1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Rijeka is the largest port city in Croatia and one of the most important transport and logistics hubs on the Adriatic coast.</a:t>
            </a:r>
          </a:p>
          <a:p>
            <a:pPr marL="443751" lvl="1" indent="-221875" algn="just">
              <a:lnSpc>
                <a:spcPts val="2877"/>
              </a:lnSpc>
              <a:buFont typeface="Arial"/>
              <a:buChar char="•"/>
            </a:pPr>
            <a:r>
              <a:rPr lang="en-US" sz="2055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⚓ Port city – a key connection between Central Europe and the sea</a:t>
            </a:r>
          </a:p>
          <a:p>
            <a:pPr marL="443751" lvl="1" indent="-221875" algn="just">
              <a:lnSpc>
                <a:spcPts val="2877"/>
              </a:lnSpc>
              <a:buFont typeface="Arial"/>
              <a:buChar char="•"/>
            </a:pPr>
            <a:r>
              <a:rPr lang="en-US" sz="2055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🚢 Container terminals – essential for international trade and logistics</a:t>
            </a:r>
          </a:p>
          <a:p>
            <a:pPr marL="443751" lvl="1" indent="-221875" algn="just">
              <a:lnSpc>
                <a:spcPts val="2877"/>
              </a:lnSpc>
              <a:buFont typeface="Arial"/>
              <a:buChar char="•"/>
            </a:pPr>
            <a:r>
              <a:rPr lang="en-US" sz="2055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🔥 LNG terminal (</a:t>
            </a:r>
            <a:r>
              <a:rPr lang="en-US" sz="2055" dirty="0" err="1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Krk</a:t>
            </a:r>
            <a:r>
              <a:rPr lang="en-US" sz="2055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) – of strategic energy importance for the region</a:t>
            </a:r>
          </a:p>
          <a:p>
            <a:pPr marL="443751" lvl="1" indent="-221875" algn="just">
              <a:lnSpc>
                <a:spcPts val="2877"/>
              </a:lnSpc>
              <a:buFont typeface="Arial"/>
              <a:buChar char="•"/>
            </a:pPr>
            <a:r>
              <a:rPr lang="en-US" sz="2055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⚽ Football – </a:t>
            </a:r>
            <a:r>
              <a:rPr lang="en-US" sz="2055" dirty="0" err="1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HNK</a:t>
            </a:r>
            <a:r>
              <a:rPr lang="en-US" sz="2055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 Rijeka is one of the leading clubs in Croatia</a:t>
            </a:r>
          </a:p>
          <a:p>
            <a:pPr marL="443751" lvl="1" indent="-221875" algn="just">
              <a:lnSpc>
                <a:spcPts val="2877"/>
              </a:lnSpc>
              <a:buFont typeface="Arial"/>
              <a:buChar char="•"/>
            </a:pPr>
            <a:r>
              <a:rPr lang="en-US" sz="2055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🏛️ Sugar Refinery Palace (Sugar Museum) – part of the Rijeka City Museum, a symbol of industrial heritage</a:t>
            </a:r>
          </a:p>
          <a:p>
            <a:pPr marL="443751" lvl="1" indent="-221875" algn="just">
              <a:lnSpc>
                <a:spcPts val="2877"/>
              </a:lnSpc>
              <a:buFont typeface="Arial"/>
              <a:buChar char="•"/>
            </a:pPr>
            <a:r>
              <a:rPr lang="en-US" sz="2055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🌴 </a:t>
            </a:r>
            <a:r>
              <a:rPr lang="en-US" sz="2055" dirty="0" err="1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Opatija</a:t>
            </a:r>
            <a:r>
              <a:rPr lang="en-US" sz="2055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 (nearby) – a well-known tourist destination in the </a:t>
            </a:r>
            <a:r>
              <a:rPr lang="en-US" sz="2055" dirty="0" err="1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Kvarner</a:t>
            </a:r>
            <a:r>
              <a:rPr lang="en-US" sz="2055" dirty="0">
                <a:solidFill>
                  <a:srgbClr val="4D4D4D"/>
                </a:solidFill>
                <a:latin typeface="Inter 1 Medium"/>
                <a:ea typeface="Inter 1 Medium"/>
                <a:cs typeface="Inter 1 Medium"/>
                <a:sym typeface="Inter 1 Medium"/>
              </a:rPr>
              <a:t> region</a:t>
            </a:r>
          </a:p>
          <a:p>
            <a:pPr algn="just">
              <a:lnSpc>
                <a:spcPts val="2877"/>
              </a:lnSpc>
            </a:pPr>
            <a:endParaRPr lang="en-US" sz="2055" b="1" dirty="0">
              <a:solidFill>
                <a:srgbClr val="4D4D4D"/>
              </a:solidFill>
              <a:latin typeface="Inter 1 Medium"/>
              <a:ea typeface="Inter 1 Medium"/>
              <a:cs typeface="Inter 1 Medium"/>
              <a:sym typeface="Inter 1 Medium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81835" y="369865"/>
            <a:ext cx="9878699" cy="102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25"/>
              </a:lnSpc>
            </a:pPr>
            <a:r>
              <a:rPr lang="en-US" sz="6500" b="1">
                <a:solidFill>
                  <a:srgbClr val="282D30"/>
                </a:solidFill>
                <a:latin typeface="Merriweather Sans Bold"/>
                <a:ea typeface="Merriweather Sans Bold"/>
                <a:cs typeface="Merriweather Sans Bold"/>
                <a:sym typeface="Merriweather Sans Bold"/>
              </a:rPr>
              <a:t>RIJEKA, HRVATSKA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9083380"/>
            <a:ext cx="19120649" cy="1667313"/>
            <a:chOff x="0" y="0"/>
            <a:chExt cx="5035891" cy="4391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35891" cy="439128"/>
            </a:xfrm>
            <a:custGeom>
              <a:avLst/>
              <a:gdLst/>
              <a:ahLst/>
              <a:cxnLst/>
              <a:rect l="l" t="t" r="r" b="b"/>
              <a:pathLst>
                <a:path w="5035891" h="439128">
                  <a:moveTo>
                    <a:pt x="0" y="0"/>
                  </a:moveTo>
                  <a:lnTo>
                    <a:pt x="5035891" y="0"/>
                  </a:lnTo>
                  <a:lnTo>
                    <a:pt x="5035891" y="439128"/>
                  </a:lnTo>
                  <a:lnTo>
                    <a:pt x="0" y="439128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35891" cy="4772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673699" y="0"/>
            <a:ext cx="1619733" cy="769373"/>
          </a:xfrm>
          <a:custGeom>
            <a:avLst/>
            <a:gdLst/>
            <a:ahLst/>
            <a:cxnLst/>
            <a:rect l="l" t="t" r="r" b="b"/>
            <a:pathLst>
              <a:path w="1619733" h="769373">
                <a:moveTo>
                  <a:pt x="0" y="0"/>
                </a:moveTo>
                <a:lnTo>
                  <a:pt x="1619732" y="0"/>
                </a:lnTo>
                <a:lnTo>
                  <a:pt x="1619732" y="769373"/>
                </a:lnTo>
                <a:lnTo>
                  <a:pt x="0" y="7693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 flipV="1">
            <a:off x="13157787" y="792970"/>
            <a:ext cx="1619733" cy="769373"/>
          </a:xfrm>
          <a:custGeom>
            <a:avLst/>
            <a:gdLst/>
            <a:ahLst/>
            <a:cxnLst/>
            <a:rect l="l" t="t" r="r" b="b"/>
            <a:pathLst>
              <a:path w="1619733" h="769373">
                <a:moveTo>
                  <a:pt x="1619733" y="769373"/>
                </a:moveTo>
                <a:lnTo>
                  <a:pt x="0" y="769373"/>
                </a:lnTo>
                <a:lnTo>
                  <a:pt x="0" y="0"/>
                </a:lnTo>
                <a:lnTo>
                  <a:pt x="1619733" y="0"/>
                </a:lnTo>
                <a:lnTo>
                  <a:pt x="1619733" y="76937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400000">
            <a:off x="1708528" y="7887936"/>
            <a:ext cx="649611" cy="308565"/>
          </a:xfrm>
          <a:custGeom>
            <a:avLst/>
            <a:gdLst/>
            <a:ahLst/>
            <a:cxnLst/>
            <a:rect l="l" t="t" r="r" b="b"/>
            <a:pathLst>
              <a:path w="649611" h="308565">
                <a:moveTo>
                  <a:pt x="0" y="0"/>
                </a:moveTo>
                <a:lnTo>
                  <a:pt x="649611" y="0"/>
                </a:lnTo>
                <a:lnTo>
                  <a:pt x="649611" y="308565"/>
                </a:lnTo>
                <a:lnTo>
                  <a:pt x="0" y="3085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319859">
            <a:off x="16049905" y="4756791"/>
            <a:ext cx="649611" cy="308565"/>
          </a:xfrm>
          <a:custGeom>
            <a:avLst/>
            <a:gdLst/>
            <a:ahLst/>
            <a:cxnLst/>
            <a:rect l="l" t="t" r="r" b="b"/>
            <a:pathLst>
              <a:path w="649611" h="308565">
                <a:moveTo>
                  <a:pt x="0" y="0"/>
                </a:moveTo>
                <a:lnTo>
                  <a:pt x="649611" y="0"/>
                </a:lnTo>
                <a:lnTo>
                  <a:pt x="649611" y="308565"/>
                </a:lnTo>
                <a:lnTo>
                  <a:pt x="0" y="3085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3157787" y="9081888"/>
            <a:ext cx="7666123" cy="1311564"/>
            <a:chOff x="0" y="0"/>
            <a:chExt cx="2019061" cy="34543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19061" cy="345432"/>
            </a:xfrm>
            <a:custGeom>
              <a:avLst/>
              <a:gdLst/>
              <a:ahLst/>
              <a:cxnLst/>
              <a:rect l="l" t="t" r="r" b="b"/>
              <a:pathLst>
                <a:path w="2019061" h="345432">
                  <a:moveTo>
                    <a:pt x="203200" y="0"/>
                  </a:moveTo>
                  <a:lnTo>
                    <a:pt x="2019061" y="0"/>
                  </a:lnTo>
                  <a:lnTo>
                    <a:pt x="1815861" y="345432"/>
                  </a:lnTo>
                  <a:lnTo>
                    <a:pt x="0" y="34543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0D0D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01600" y="-38100"/>
              <a:ext cx="1815861" cy="383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4172265" y="9422599"/>
            <a:ext cx="3616869" cy="687291"/>
          </a:xfrm>
          <a:custGeom>
            <a:avLst/>
            <a:gdLst/>
            <a:ahLst/>
            <a:cxnLst/>
            <a:rect l="l" t="t" r="r" b="b"/>
            <a:pathLst>
              <a:path w="3616869" h="687291">
                <a:moveTo>
                  <a:pt x="0" y="0"/>
                </a:moveTo>
                <a:lnTo>
                  <a:pt x="3616869" y="0"/>
                </a:lnTo>
                <a:lnTo>
                  <a:pt x="3616869" y="687291"/>
                </a:lnTo>
                <a:lnTo>
                  <a:pt x="0" y="6872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84201">
            <a:off x="-2255614" y="4373541"/>
            <a:ext cx="3980986" cy="3980986"/>
          </a:xfrm>
          <a:custGeom>
            <a:avLst/>
            <a:gdLst/>
            <a:ahLst/>
            <a:cxnLst/>
            <a:rect l="l" t="t" r="r" b="b"/>
            <a:pathLst>
              <a:path w="3980986" h="3980986">
                <a:moveTo>
                  <a:pt x="0" y="0"/>
                </a:moveTo>
                <a:lnTo>
                  <a:pt x="3980986" y="0"/>
                </a:lnTo>
                <a:lnTo>
                  <a:pt x="3980986" y="3980986"/>
                </a:lnTo>
                <a:lnTo>
                  <a:pt x="0" y="39809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0999"/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84201">
            <a:off x="16803651" y="-232265"/>
            <a:ext cx="3453155" cy="3453155"/>
          </a:xfrm>
          <a:custGeom>
            <a:avLst/>
            <a:gdLst/>
            <a:ahLst/>
            <a:cxnLst/>
            <a:rect l="l" t="t" r="r" b="b"/>
            <a:pathLst>
              <a:path w="3453155" h="3453155">
                <a:moveTo>
                  <a:pt x="0" y="0"/>
                </a:moveTo>
                <a:lnTo>
                  <a:pt x="3453155" y="0"/>
                </a:lnTo>
                <a:lnTo>
                  <a:pt x="3453155" y="3453156"/>
                </a:lnTo>
                <a:lnTo>
                  <a:pt x="0" y="34531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8000"/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 rot="-10800000">
            <a:off x="3034770" y="3888517"/>
            <a:ext cx="2897589" cy="47625"/>
            <a:chOff x="0" y="0"/>
            <a:chExt cx="1463237" cy="2405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63237" cy="24050"/>
            </a:xfrm>
            <a:custGeom>
              <a:avLst/>
              <a:gdLst/>
              <a:ahLst/>
              <a:cxnLst/>
              <a:rect l="l" t="t" r="r" b="b"/>
              <a:pathLst>
                <a:path w="1463237" h="24050">
                  <a:moveTo>
                    <a:pt x="203200" y="0"/>
                  </a:moveTo>
                  <a:lnTo>
                    <a:pt x="1463237" y="0"/>
                  </a:lnTo>
                  <a:lnTo>
                    <a:pt x="1260037" y="24050"/>
                  </a:lnTo>
                  <a:lnTo>
                    <a:pt x="0" y="2405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01600" y="-38100"/>
              <a:ext cx="1260037" cy="62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-10800000">
            <a:off x="6423641" y="3912330"/>
            <a:ext cx="2897589" cy="47625"/>
            <a:chOff x="0" y="0"/>
            <a:chExt cx="1463237" cy="2405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63237" cy="24050"/>
            </a:xfrm>
            <a:custGeom>
              <a:avLst/>
              <a:gdLst/>
              <a:ahLst/>
              <a:cxnLst/>
              <a:rect l="l" t="t" r="r" b="b"/>
              <a:pathLst>
                <a:path w="1463237" h="24050">
                  <a:moveTo>
                    <a:pt x="203200" y="0"/>
                  </a:moveTo>
                  <a:lnTo>
                    <a:pt x="1463237" y="0"/>
                  </a:lnTo>
                  <a:lnTo>
                    <a:pt x="1260037" y="24050"/>
                  </a:lnTo>
                  <a:lnTo>
                    <a:pt x="0" y="2405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01600" y="-38100"/>
              <a:ext cx="1260037" cy="62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-10800000">
            <a:off x="9564203" y="3888517"/>
            <a:ext cx="2897589" cy="47625"/>
            <a:chOff x="0" y="0"/>
            <a:chExt cx="1463237" cy="2405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463237" cy="24050"/>
            </a:xfrm>
            <a:custGeom>
              <a:avLst/>
              <a:gdLst/>
              <a:ahLst/>
              <a:cxnLst/>
              <a:rect l="l" t="t" r="r" b="b"/>
              <a:pathLst>
                <a:path w="1463237" h="24050">
                  <a:moveTo>
                    <a:pt x="203200" y="0"/>
                  </a:moveTo>
                  <a:lnTo>
                    <a:pt x="1463237" y="0"/>
                  </a:lnTo>
                  <a:lnTo>
                    <a:pt x="1260037" y="24050"/>
                  </a:lnTo>
                  <a:lnTo>
                    <a:pt x="0" y="2405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101600" y="-38100"/>
              <a:ext cx="1260037" cy="62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 rot="-10800000">
            <a:off x="12984953" y="3888517"/>
            <a:ext cx="2897589" cy="47625"/>
            <a:chOff x="0" y="0"/>
            <a:chExt cx="1463237" cy="2405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463237" cy="24050"/>
            </a:xfrm>
            <a:custGeom>
              <a:avLst/>
              <a:gdLst/>
              <a:ahLst/>
              <a:cxnLst/>
              <a:rect l="l" t="t" r="r" b="b"/>
              <a:pathLst>
                <a:path w="1463237" h="24050">
                  <a:moveTo>
                    <a:pt x="203200" y="0"/>
                  </a:moveTo>
                  <a:lnTo>
                    <a:pt x="1463237" y="0"/>
                  </a:lnTo>
                  <a:lnTo>
                    <a:pt x="1260037" y="24050"/>
                  </a:lnTo>
                  <a:lnTo>
                    <a:pt x="0" y="2405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01600" y="-38100"/>
              <a:ext cx="1260037" cy="62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2431563" y="4493355"/>
            <a:ext cx="13549137" cy="3607458"/>
          </a:xfrm>
          <a:custGeom>
            <a:avLst/>
            <a:gdLst/>
            <a:ahLst/>
            <a:cxnLst/>
            <a:rect l="l" t="t" r="r" b="b"/>
            <a:pathLst>
              <a:path w="13549137" h="3607458">
                <a:moveTo>
                  <a:pt x="0" y="0"/>
                </a:moveTo>
                <a:lnTo>
                  <a:pt x="13549137" y="0"/>
                </a:lnTo>
                <a:lnTo>
                  <a:pt x="13549137" y="3607458"/>
                </a:lnTo>
                <a:lnTo>
                  <a:pt x="0" y="36074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5413778" y="165908"/>
            <a:ext cx="7744009" cy="1120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sz="6500" b="1">
                <a:solidFill>
                  <a:srgbClr val="1A1A1A"/>
                </a:solidFill>
                <a:latin typeface="Merriweather Sans Ultra-Bold"/>
                <a:ea typeface="Merriweather Sans Ultra-Bold"/>
                <a:cs typeface="Merriweather Sans Ultra-Bold"/>
                <a:sym typeface="Merriweather Sans Ultra-Bold"/>
              </a:rPr>
              <a:t>OUR SUPPLIERS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1356128" y="1920435"/>
            <a:ext cx="15018582" cy="1148485"/>
            <a:chOff x="0" y="0"/>
            <a:chExt cx="3955511" cy="30248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955511" cy="302482"/>
            </a:xfrm>
            <a:custGeom>
              <a:avLst/>
              <a:gdLst/>
              <a:ahLst/>
              <a:cxnLst/>
              <a:rect l="l" t="t" r="r" b="b"/>
              <a:pathLst>
                <a:path w="3955511" h="302482">
                  <a:moveTo>
                    <a:pt x="0" y="0"/>
                  </a:moveTo>
                  <a:lnTo>
                    <a:pt x="3955511" y="0"/>
                  </a:lnTo>
                  <a:lnTo>
                    <a:pt x="3955511" y="302482"/>
                  </a:lnTo>
                  <a:lnTo>
                    <a:pt x="0" y="302482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3955511" cy="3405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879051" y="2035944"/>
            <a:ext cx="14333848" cy="174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500">
                <a:solidFill>
                  <a:srgbClr val="F8F0EE"/>
                </a:solidFill>
                <a:latin typeface="Inter 1"/>
                <a:ea typeface="Inter 1"/>
                <a:cs typeface="Inter 1"/>
                <a:sym typeface="Inter 1"/>
              </a:rPr>
              <a:t>Through partnerships with leading global manufacturers, we ensure top-quality products, reliability, and long-term security for our clients.</a:t>
            </a:r>
          </a:p>
          <a:p>
            <a:pPr marL="539753" lvl="1" indent="-269876" algn="just">
              <a:lnSpc>
                <a:spcPts val="3500"/>
              </a:lnSpc>
              <a:buFont typeface="Arial"/>
              <a:buChar char="•"/>
            </a:pPr>
            <a:endParaRPr lang="en-US" sz="2500">
              <a:solidFill>
                <a:srgbClr val="F8F0EE"/>
              </a:solidFill>
              <a:latin typeface="Inter 1"/>
              <a:ea typeface="Inter 1"/>
              <a:cs typeface="Inter 1"/>
              <a:sym typeface="Inter 1"/>
            </a:endParaRPr>
          </a:p>
          <a:p>
            <a:pPr algn="just">
              <a:lnSpc>
                <a:spcPts val="3500"/>
              </a:lnSpc>
            </a:pPr>
            <a:endParaRPr lang="en-US" sz="2500">
              <a:solidFill>
                <a:srgbClr val="F8F0EE"/>
              </a:solidFill>
              <a:latin typeface="Inter 1"/>
              <a:ea typeface="Inter 1"/>
              <a:cs typeface="Inter 1"/>
              <a:sym typeface="Inter 1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3065605" y="3449920"/>
            <a:ext cx="3109727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 i="1" dirty="0">
                <a:solidFill>
                  <a:srgbClr val="1A1A1A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Global manufacturers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423641" y="3449920"/>
            <a:ext cx="2617400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 i="1" dirty="0">
                <a:solidFill>
                  <a:srgbClr val="1A1A1A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Proven quality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564203" y="3449920"/>
            <a:ext cx="3056632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 i="1" dirty="0">
                <a:solidFill>
                  <a:srgbClr val="1A1A1A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Direct cooperation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620835" y="3449920"/>
            <a:ext cx="2847765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 i="1" dirty="0">
                <a:solidFill>
                  <a:srgbClr val="1A1A1A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Fast availability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9083380"/>
            <a:ext cx="19120649" cy="1667313"/>
            <a:chOff x="0" y="0"/>
            <a:chExt cx="5035891" cy="4391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35891" cy="439128"/>
            </a:xfrm>
            <a:custGeom>
              <a:avLst/>
              <a:gdLst/>
              <a:ahLst/>
              <a:cxnLst/>
              <a:rect l="l" t="t" r="r" b="b"/>
              <a:pathLst>
                <a:path w="5035891" h="439128">
                  <a:moveTo>
                    <a:pt x="0" y="0"/>
                  </a:moveTo>
                  <a:lnTo>
                    <a:pt x="5035891" y="0"/>
                  </a:lnTo>
                  <a:lnTo>
                    <a:pt x="5035891" y="439128"/>
                  </a:lnTo>
                  <a:lnTo>
                    <a:pt x="0" y="439128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35891" cy="4772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1965949" y="2029581"/>
            <a:ext cx="3094210" cy="469652"/>
            <a:chOff x="0" y="0"/>
            <a:chExt cx="1391322" cy="21118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91322" cy="211181"/>
            </a:xfrm>
            <a:custGeom>
              <a:avLst/>
              <a:gdLst/>
              <a:ahLst/>
              <a:cxnLst/>
              <a:rect l="l" t="t" r="r" b="b"/>
              <a:pathLst>
                <a:path w="1391322" h="211181">
                  <a:moveTo>
                    <a:pt x="203200" y="0"/>
                  </a:moveTo>
                  <a:lnTo>
                    <a:pt x="1391322" y="0"/>
                  </a:lnTo>
                  <a:lnTo>
                    <a:pt x="1188122" y="211181"/>
                  </a:lnTo>
                  <a:lnTo>
                    <a:pt x="0" y="21118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1188122" cy="2492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638429" y="315789"/>
            <a:ext cx="845291" cy="401513"/>
          </a:xfrm>
          <a:custGeom>
            <a:avLst/>
            <a:gdLst/>
            <a:ahLst/>
            <a:cxnLst/>
            <a:rect l="l" t="t" r="r" b="b"/>
            <a:pathLst>
              <a:path w="845291" h="401513">
                <a:moveTo>
                  <a:pt x="0" y="0"/>
                </a:moveTo>
                <a:lnTo>
                  <a:pt x="845292" y="0"/>
                </a:lnTo>
                <a:lnTo>
                  <a:pt x="845292" y="401513"/>
                </a:lnTo>
                <a:lnTo>
                  <a:pt x="0" y="401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-3628437"/>
            <a:ext cx="3513054" cy="7995066"/>
          </a:xfrm>
          <a:custGeom>
            <a:avLst/>
            <a:gdLst/>
            <a:ahLst/>
            <a:cxnLst/>
            <a:rect l="l" t="t" r="r" b="b"/>
            <a:pathLst>
              <a:path w="3513054" h="7995066">
                <a:moveTo>
                  <a:pt x="0" y="0"/>
                </a:moveTo>
                <a:lnTo>
                  <a:pt x="3513054" y="0"/>
                </a:lnTo>
                <a:lnTo>
                  <a:pt x="3513054" y="7995067"/>
                </a:lnTo>
                <a:lnTo>
                  <a:pt x="0" y="79950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326" b="-30615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3767827" y="9083380"/>
            <a:ext cx="7666123" cy="1203620"/>
            <a:chOff x="0" y="0"/>
            <a:chExt cx="2019061" cy="31700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19061" cy="317003"/>
            </a:xfrm>
            <a:custGeom>
              <a:avLst/>
              <a:gdLst/>
              <a:ahLst/>
              <a:cxnLst/>
              <a:rect l="l" t="t" r="r" b="b"/>
              <a:pathLst>
                <a:path w="2019061" h="317003">
                  <a:moveTo>
                    <a:pt x="203200" y="0"/>
                  </a:moveTo>
                  <a:lnTo>
                    <a:pt x="2019061" y="0"/>
                  </a:lnTo>
                  <a:lnTo>
                    <a:pt x="1815861" y="317003"/>
                  </a:lnTo>
                  <a:lnTo>
                    <a:pt x="0" y="31700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4B4B4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01600" y="-38100"/>
              <a:ext cx="1815861" cy="3551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4514942" y="9391988"/>
            <a:ext cx="3085946" cy="586403"/>
          </a:xfrm>
          <a:custGeom>
            <a:avLst/>
            <a:gdLst/>
            <a:ahLst/>
            <a:cxnLst/>
            <a:rect l="l" t="t" r="r" b="b"/>
            <a:pathLst>
              <a:path w="3085946" h="586403">
                <a:moveTo>
                  <a:pt x="0" y="0"/>
                </a:moveTo>
                <a:lnTo>
                  <a:pt x="3085946" y="0"/>
                </a:lnTo>
                <a:lnTo>
                  <a:pt x="3085946" y="586403"/>
                </a:lnTo>
                <a:lnTo>
                  <a:pt x="0" y="5864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94845" y="4710114"/>
            <a:ext cx="2549826" cy="1063120"/>
          </a:xfrm>
          <a:custGeom>
            <a:avLst/>
            <a:gdLst/>
            <a:ahLst/>
            <a:cxnLst/>
            <a:rect l="l" t="t" r="r" b="b"/>
            <a:pathLst>
              <a:path w="2549826" h="1063120">
                <a:moveTo>
                  <a:pt x="0" y="0"/>
                </a:moveTo>
                <a:lnTo>
                  <a:pt x="2549826" y="0"/>
                </a:lnTo>
                <a:lnTo>
                  <a:pt x="2549826" y="1063120"/>
                </a:lnTo>
                <a:lnTo>
                  <a:pt x="0" y="10631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59258" y="7680630"/>
            <a:ext cx="3644766" cy="1203620"/>
          </a:xfrm>
          <a:custGeom>
            <a:avLst/>
            <a:gdLst/>
            <a:ahLst/>
            <a:cxnLst/>
            <a:rect l="l" t="t" r="r" b="b"/>
            <a:pathLst>
              <a:path w="3644766" h="1203620">
                <a:moveTo>
                  <a:pt x="0" y="0"/>
                </a:moveTo>
                <a:lnTo>
                  <a:pt x="3644766" y="0"/>
                </a:lnTo>
                <a:lnTo>
                  <a:pt x="3644766" y="1203621"/>
                </a:lnTo>
                <a:lnTo>
                  <a:pt x="0" y="12036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71598" y="6123194"/>
            <a:ext cx="1673073" cy="1203620"/>
          </a:xfrm>
          <a:custGeom>
            <a:avLst/>
            <a:gdLst/>
            <a:ahLst/>
            <a:cxnLst/>
            <a:rect l="l" t="t" r="r" b="b"/>
            <a:pathLst>
              <a:path w="1673073" h="1203620">
                <a:moveTo>
                  <a:pt x="0" y="0"/>
                </a:moveTo>
                <a:lnTo>
                  <a:pt x="1673073" y="0"/>
                </a:lnTo>
                <a:lnTo>
                  <a:pt x="1673073" y="1203621"/>
                </a:lnTo>
                <a:lnTo>
                  <a:pt x="0" y="12036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8868" b="-8868"/>
            </a:stretch>
          </a:blipFill>
        </p:spPr>
      </p:sp>
      <p:sp>
        <p:nvSpPr>
          <p:cNvPr id="17" name="Freeform 17"/>
          <p:cNvSpPr/>
          <p:nvPr/>
        </p:nvSpPr>
        <p:spPr>
          <a:xfrm rot="584201">
            <a:off x="16030209" y="-666116"/>
            <a:ext cx="4253617" cy="4253617"/>
          </a:xfrm>
          <a:custGeom>
            <a:avLst/>
            <a:gdLst/>
            <a:ahLst/>
            <a:cxnLst/>
            <a:rect l="l" t="t" r="r" b="b"/>
            <a:pathLst>
              <a:path w="4253617" h="4253617">
                <a:moveTo>
                  <a:pt x="0" y="0"/>
                </a:moveTo>
                <a:lnTo>
                  <a:pt x="4253618" y="0"/>
                </a:lnTo>
                <a:lnTo>
                  <a:pt x="4253618" y="4253618"/>
                </a:lnTo>
                <a:lnTo>
                  <a:pt x="0" y="42536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3000"/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5319859">
            <a:off x="12991746" y="6790629"/>
            <a:ext cx="649611" cy="308565"/>
          </a:xfrm>
          <a:custGeom>
            <a:avLst/>
            <a:gdLst/>
            <a:ahLst/>
            <a:cxnLst/>
            <a:rect l="l" t="t" r="r" b="b"/>
            <a:pathLst>
              <a:path w="649611" h="308565">
                <a:moveTo>
                  <a:pt x="0" y="0"/>
                </a:moveTo>
                <a:lnTo>
                  <a:pt x="649611" y="0"/>
                </a:lnTo>
                <a:lnTo>
                  <a:pt x="649611" y="308565"/>
                </a:lnTo>
                <a:lnTo>
                  <a:pt x="0" y="3085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 rot="-5400000">
            <a:off x="11960339" y="4871857"/>
            <a:ext cx="3579336" cy="543286"/>
            <a:chOff x="0" y="0"/>
            <a:chExt cx="1391322" cy="21118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91322" cy="211181"/>
            </a:xfrm>
            <a:custGeom>
              <a:avLst/>
              <a:gdLst/>
              <a:ahLst/>
              <a:cxnLst/>
              <a:rect l="l" t="t" r="r" b="b"/>
              <a:pathLst>
                <a:path w="1391322" h="211181">
                  <a:moveTo>
                    <a:pt x="203200" y="0"/>
                  </a:moveTo>
                  <a:lnTo>
                    <a:pt x="1391322" y="0"/>
                  </a:lnTo>
                  <a:lnTo>
                    <a:pt x="1188122" y="211181"/>
                  </a:lnTo>
                  <a:lnTo>
                    <a:pt x="0" y="21118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01600" y="-38100"/>
              <a:ext cx="1188122" cy="2492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3681334" y="3163009"/>
            <a:ext cx="5573053" cy="4110216"/>
          </a:xfrm>
          <a:custGeom>
            <a:avLst/>
            <a:gdLst/>
            <a:ahLst/>
            <a:cxnLst/>
            <a:rect l="l" t="t" r="r" b="b"/>
            <a:pathLst>
              <a:path w="5573053" h="4110216">
                <a:moveTo>
                  <a:pt x="0" y="0"/>
                </a:moveTo>
                <a:lnTo>
                  <a:pt x="5573053" y="0"/>
                </a:lnTo>
                <a:lnTo>
                  <a:pt x="5573053" y="4110216"/>
                </a:lnTo>
                <a:lnTo>
                  <a:pt x="0" y="41102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9679983" y="180711"/>
            <a:ext cx="10932894" cy="1568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50"/>
              </a:lnSpc>
            </a:pPr>
            <a:r>
              <a:rPr lang="en-US" sz="5000" b="1">
                <a:solidFill>
                  <a:srgbClr val="1A1A1A"/>
                </a:solidFill>
                <a:latin typeface="Merriweather Sans Ultra-Bold"/>
                <a:ea typeface="Merriweather Sans Ultra-Bold"/>
                <a:cs typeface="Merriweather Sans Ultra-Bold"/>
                <a:sym typeface="Merriweather Sans Ultra-Bold"/>
              </a:rPr>
              <a:t>ELECTRIC MOTORS AND GEARBOXES</a:t>
            </a:r>
          </a:p>
        </p:txBody>
      </p:sp>
      <p:grpSp>
        <p:nvGrpSpPr>
          <p:cNvPr id="24" name="Group 24"/>
          <p:cNvGrpSpPr/>
          <p:nvPr/>
        </p:nvGrpSpPr>
        <p:grpSpPr>
          <a:xfrm rot="-5400000">
            <a:off x="12959442" y="4877646"/>
            <a:ext cx="10622285" cy="646742"/>
            <a:chOff x="0" y="0"/>
            <a:chExt cx="2797639" cy="17033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797639" cy="170335"/>
            </a:xfrm>
            <a:custGeom>
              <a:avLst/>
              <a:gdLst/>
              <a:ahLst/>
              <a:cxnLst/>
              <a:rect l="l" t="t" r="r" b="b"/>
              <a:pathLst>
                <a:path w="2797639" h="170335">
                  <a:moveTo>
                    <a:pt x="0" y="0"/>
                  </a:moveTo>
                  <a:lnTo>
                    <a:pt x="2797639" y="0"/>
                  </a:lnTo>
                  <a:lnTo>
                    <a:pt x="2797639" y="170335"/>
                  </a:lnTo>
                  <a:lnTo>
                    <a:pt x="0" y="170335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2797639" cy="2084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 rot="327361">
            <a:off x="5037518" y="-2563692"/>
            <a:ext cx="4253617" cy="4253617"/>
          </a:xfrm>
          <a:custGeom>
            <a:avLst/>
            <a:gdLst/>
            <a:ahLst/>
            <a:cxnLst/>
            <a:rect l="l" t="t" r="r" b="b"/>
            <a:pathLst>
              <a:path w="4253617" h="4253617">
                <a:moveTo>
                  <a:pt x="0" y="0"/>
                </a:moveTo>
                <a:lnTo>
                  <a:pt x="4253618" y="0"/>
                </a:lnTo>
                <a:lnTo>
                  <a:pt x="4253618" y="4253617"/>
                </a:lnTo>
                <a:lnTo>
                  <a:pt x="0" y="42536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18999"/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4555472" y="2889728"/>
            <a:ext cx="8115300" cy="3233466"/>
            <a:chOff x="0" y="0"/>
            <a:chExt cx="2137363" cy="85161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137363" cy="851613"/>
            </a:xfrm>
            <a:custGeom>
              <a:avLst/>
              <a:gdLst/>
              <a:ahLst/>
              <a:cxnLst/>
              <a:rect l="l" t="t" r="r" b="b"/>
              <a:pathLst>
                <a:path w="2137363" h="851613">
                  <a:moveTo>
                    <a:pt x="0" y="0"/>
                  </a:moveTo>
                  <a:lnTo>
                    <a:pt x="2137363" y="0"/>
                  </a:lnTo>
                  <a:lnTo>
                    <a:pt x="2137363" y="851613"/>
                  </a:lnTo>
                  <a:lnTo>
                    <a:pt x="0" y="851613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2137363" cy="8897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 rot="-10800000">
            <a:off x="7164327" y="6297002"/>
            <a:ext cx="2897589" cy="47625"/>
            <a:chOff x="0" y="0"/>
            <a:chExt cx="1463237" cy="2405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463237" cy="24050"/>
            </a:xfrm>
            <a:custGeom>
              <a:avLst/>
              <a:gdLst/>
              <a:ahLst/>
              <a:cxnLst/>
              <a:rect l="l" t="t" r="r" b="b"/>
              <a:pathLst>
                <a:path w="1463237" h="24050">
                  <a:moveTo>
                    <a:pt x="203200" y="0"/>
                  </a:moveTo>
                  <a:lnTo>
                    <a:pt x="1463237" y="0"/>
                  </a:lnTo>
                  <a:lnTo>
                    <a:pt x="1260037" y="24050"/>
                  </a:lnTo>
                  <a:lnTo>
                    <a:pt x="0" y="2405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101600" y="-38100"/>
              <a:ext cx="1260037" cy="62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>
            <a:off x="7830302" y="6518434"/>
            <a:ext cx="2431346" cy="2431346"/>
          </a:xfrm>
          <a:custGeom>
            <a:avLst/>
            <a:gdLst/>
            <a:ahLst/>
            <a:cxnLst/>
            <a:rect l="l" t="t" r="r" b="b"/>
            <a:pathLst>
              <a:path w="2431346" h="2431346">
                <a:moveTo>
                  <a:pt x="0" y="0"/>
                </a:moveTo>
                <a:lnTo>
                  <a:pt x="2431345" y="0"/>
                </a:lnTo>
                <a:lnTo>
                  <a:pt x="2431345" y="2431346"/>
                </a:lnTo>
                <a:lnTo>
                  <a:pt x="0" y="243134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10925706" y="7696007"/>
            <a:ext cx="7021507" cy="586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6"/>
              </a:lnSpc>
              <a:spcBef>
                <a:spcPct val="0"/>
              </a:spcBef>
            </a:pPr>
            <a:r>
              <a:rPr lang="en-US" sz="1662" i="1">
                <a:solidFill>
                  <a:srgbClr val="1A1A1A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Reliable solutions for industrial drives through cooperation with leading global manufacturers.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204898" y="3379367"/>
            <a:ext cx="6816447" cy="193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2"/>
              </a:lnSpc>
              <a:spcBef>
                <a:spcPct val="0"/>
              </a:spcBef>
            </a:pPr>
            <a:r>
              <a:rPr lang="en-US" sz="220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✓ High-efficiency electric motors (IE2, IE3, IE4)</a:t>
            </a:r>
          </a:p>
          <a:p>
            <a:pPr algn="ctr">
              <a:lnSpc>
                <a:spcPts val="3082"/>
              </a:lnSpc>
              <a:spcBef>
                <a:spcPct val="0"/>
              </a:spcBef>
            </a:pPr>
            <a:endParaRPr lang="en-US" sz="2201">
              <a:solidFill>
                <a:srgbClr val="F8F0EE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3082"/>
              </a:lnSpc>
              <a:spcBef>
                <a:spcPct val="0"/>
              </a:spcBef>
            </a:pPr>
            <a:r>
              <a:rPr lang="en-US" sz="220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✓ Industrial gearboxes for all types of applications</a:t>
            </a:r>
          </a:p>
          <a:p>
            <a:pPr algn="ctr">
              <a:lnSpc>
                <a:spcPts val="3082"/>
              </a:lnSpc>
              <a:spcBef>
                <a:spcPct val="0"/>
              </a:spcBef>
            </a:pPr>
            <a:endParaRPr lang="en-US" sz="2201">
              <a:solidFill>
                <a:srgbClr val="F8F0EE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082"/>
              </a:lnSpc>
              <a:spcBef>
                <a:spcPct val="0"/>
              </a:spcBef>
            </a:pPr>
            <a:r>
              <a:rPr lang="en-US" sz="2201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✓ Complete drive solutions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119178" y="1853934"/>
            <a:ext cx="6254422" cy="318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dirty="0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Industry • Automation • Production • Maintenance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9083380"/>
            <a:ext cx="19120649" cy="1667313"/>
            <a:chOff x="0" y="0"/>
            <a:chExt cx="5035891" cy="4391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35891" cy="439128"/>
            </a:xfrm>
            <a:custGeom>
              <a:avLst/>
              <a:gdLst/>
              <a:ahLst/>
              <a:cxnLst/>
              <a:rect l="l" t="t" r="r" b="b"/>
              <a:pathLst>
                <a:path w="5035891" h="439128">
                  <a:moveTo>
                    <a:pt x="0" y="0"/>
                  </a:moveTo>
                  <a:lnTo>
                    <a:pt x="5035891" y="0"/>
                  </a:lnTo>
                  <a:lnTo>
                    <a:pt x="5035891" y="439128"/>
                  </a:lnTo>
                  <a:lnTo>
                    <a:pt x="0" y="439128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35891" cy="4772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44000" y="1099721"/>
            <a:ext cx="8115300" cy="3233466"/>
            <a:chOff x="0" y="0"/>
            <a:chExt cx="2137363" cy="8516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37363" cy="851613"/>
            </a:xfrm>
            <a:custGeom>
              <a:avLst/>
              <a:gdLst/>
              <a:ahLst/>
              <a:cxnLst/>
              <a:rect l="l" t="t" r="r" b="b"/>
              <a:pathLst>
                <a:path w="2137363" h="851613">
                  <a:moveTo>
                    <a:pt x="0" y="0"/>
                  </a:moveTo>
                  <a:lnTo>
                    <a:pt x="2137363" y="0"/>
                  </a:lnTo>
                  <a:lnTo>
                    <a:pt x="2137363" y="851613"/>
                  </a:lnTo>
                  <a:lnTo>
                    <a:pt x="0" y="851613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37363" cy="8897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353311" y="4709309"/>
            <a:ext cx="8115300" cy="3233466"/>
            <a:chOff x="0" y="0"/>
            <a:chExt cx="2137363" cy="85161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37363" cy="851613"/>
            </a:xfrm>
            <a:custGeom>
              <a:avLst/>
              <a:gdLst/>
              <a:ahLst/>
              <a:cxnLst/>
              <a:rect l="l" t="t" r="r" b="b"/>
              <a:pathLst>
                <a:path w="2137363" h="851613">
                  <a:moveTo>
                    <a:pt x="0" y="0"/>
                  </a:moveTo>
                  <a:lnTo>
                    <a:pt x="2137363" y="0"/>
                  </a:lnTo>
                  <a:lnTo>
                    <a:pt x="2137363" y="851613"/>
                  </a:lnTo>
                  <a:lnTo>
                    <a:pt x="0" y="851613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137363" cy="8897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203290" y="241557"/>
            <a:ext cx="6523155" cy="2847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00"/>
              </a:lnSpc>
            </a:pPr>
            <a:r>
              <a:rPr lang="en-US" sz="6000" b="1">
                <a:solidFill>
                  <a:srgbClr val="1A1A1A"/>
                </a:solidFill>
                <a:latin typeface="Merriweather Sans Ultra-Bold"/>
                <a:ea typeface="Merriweather Sans Ultra-Bold"/>
                <a:cs typeface="Merriweather Sans Ultra-Bold"/>
                <a:sym typeface="Merriweather Sans Ultra-Bold"/>
              </a:rPr>
              <a:t>BEARINGS AND BEARING ACCESSORIES</a:t>
            </a:r>
          </a:p>
        </p:txBody>
      </p:sp>
      <p:sp>
        <p:nvSpPr>
          <p:cNvPr id="12" name="Freeform 12"/>
          <p:cNvSpPr/>
          <p:nvPr/>
        </p:nvSpPr>
        <p:spPr>
          <a:xfrm>
            <a:off x="372085" y="3089532"/>
            <a:ext cx="831205" cy="394822"/>
          </a:xfrm>
          <a:custGeom>
            <a:avLst/>
            <a:gdLst/>
            <a:ahLst/>
            <a:cxnLst/>
            <a:rect l="l" t="t" r="r" b="b"/>
            <a:pathLst>
              <a:path w="831205" h="394822">
                <a:moveTo>
                  <a:pt x="0" y="0"/>
                </a:moveTo>
                <a:lnTo>
                  <a:pt x="831205" y="0"/>
                </a:lnTo>
                <a:lnTo>
                  <a:pt x="831205" y="394822"/>
                </a:lnTo>
                <a:lnTo>
                  <a:pt x="0" y="3948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-2243102" y="-418920"/>
            <a:ext cx="3885185" cy="2827274"/>
            <a:chOff x="0" y="0"/>
            <a:chExt cx="474687" cy="3454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74687" cy="345432"/>
            </a:xfrm>
            <a:custGeom>
              <a:avLst/>
              <a:gdLst/>
              <a:ahLst/>
              <a:cxnLst/>
              <a:rect l="l" t="t" r="r" b="b"/>
              <a:pathLst>
                <a:path w="474687" h="345432">
                  <a:moveTo>
                    <a:pt x="203200" y="0"/>
                  </a:moveTo>
                  <a:lnTo>
                    <a:pt x="474687" y="0"/>
                  </a:lnTo>
                  <a:lnTo>
                    <a:pt x="271487" y="345432"/>
                  </a:lnTo>
                  <a:lnTo>
                    <a:pt x="0" y="34543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01600" y="-38100"/>
              <a:ext cx="271487" cy="383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288589" y="3930042"/>
            <a:ext cx="4020776" cy="6356958"/>
          </a:xfrm>
          <a:custGeom>
            <a:avLst/>
            <a:gdLst/>
            <a:ahLst/>
            <a:cxnLst/>
            <a:rect l="l" t="t" r="r" b="b"/>
            <a:pathLst>
              <a:path w="4020776" h="6356958">
                <a:moveTo>
                  <a:pt x="0" y="0"/>
                </a:moveTo>
                <a:lnTo>
                  <a:pt x="4020776" y="0"/>
                </a:lnTo>
                <a:lnTo>
                  <a:pt x="4020776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322047">
            <a:off x="16239994" y="-188435"/>
            <a:ext cx="2366305" cy="2366305"/>
          </a:xfrm>
          <a:custGeom>
            <a:avLst/>
            <a:gdLst/>
            <a:ahLst/>
            <a:cxnLst/>
            <a:rect l="l" t="t" r="r" b="b"/>
            <a:pathLst>
              <a:path w="2366305" h="2366305">
                <a:moveTo>
                  <a:pt x="0" y="0"/>
                </a:moveTo>
                <a:lnTo>
                  <a:pt x="2366305" y="0"/>
                </a:lnTo>
                <a:lnTo>
                  <a:pt x="2366305" y="2366305"/>
                </a:lnTo>
                <a:lnTo>
                  <a:pt x="0" y="23663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94067" y="9083380"/>
            <a:ext cx="4020776" cy="1114755"/>
          </a:xfrm>
          <a:custGeom>
            <a:avLst/>
            <a:gdLst/>
            <a:ahLst/>
            <a:cxnLst/>
            <a:rect l="l" t="t" r="r" b="b"/>
            <a:pathLst>
              <a:path w="4020776" h="1114755">
                <a:moveTo>
                  <a:pt x="0" y="0"/>
                </a:moveTo>
                <a:lnTo>
                  <a:pt x="4020776" y="0"/>
                </a:lnTo>
                <a:lnTo>
                  <a:pt x="4020776" y="1114755"/>
                </a:lnTo>
                <a:lnTo>
                  <a:pt x="0" y="11147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1812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1942470" y="4767122"/>
            <a:ext cx="5480677" cy="3486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14"/>
              </a:lnSpc>
              <a:spcBef>
                <a:spcPct val="0"/>
              </a:spcBef>
            </a:pPr>
            <a:r>
              <a:rPr lang="en-US" sz="1653">
                <a:solidFill>
                  <a:srgbClr val="F8F0EE"/>
                </a:solidFill>
                <a:latin typeface="Inter 2"/>
                <a:ea typeface="Inter 2"/>
                <a:cs typeface="Inter 2"/>
                <a:sym typeface="Inter 2"/>
              </a:rPr>
              <a:t>✓ Ball and roller bearings</a:t>
            </a:r>
          </a:p>
          <a:p>
            <a:pPr algn="l">
              <a:lnSpc>
                <a:spcPts val="2314"/>
              </a:lnSpc>
              <a:spcBef>
                <a:spcPct val="0"/>
              </a:spcBef>
            </a:pPr>
            <a:endParaRPr lang="en-US" sz="1653">
              <a:solidFill>
                <a:srgbClr val="F8F0EE"/>
              </a:solidFill>
              <a:latin typeface="Inter 2"/>
              <a:ea typeface="Inter 2"/>
              <a:cs typeface="Inter 2"/>
              <a:sym typeface="Inter 2"/>
            </a:endParaRPr>
          </a:p>
          <a:p>
            <a:pPr algn="l">
              <a:lnSpc>
                <a:spcPts val="2314"/>
              </a:lnSpc>
              <a:spcBef>
                <a:spcPct val="0"/>
              </a:spcBef>
            </a:pPr>
            <a:r>
              <a:rPr lang="en-US" sz="1653">
                <a:solidFill>
                  <a:srgbClr val="F8F0EE"/>
                </a:solidFill>
                <a:latin typeface="Inter 2"/>
                <a:ea typeface="Inter 2"/>
                <a:cs typeface="Inter 2"/>
                <a:sym typeface="Inter 2"/>
              </a:rPr>
              <a:t> ✓ Tapered, cylindrical, and spherical bearings</a:t>
            </a:r>
          </a:p>
          <a:p>
            <a:pPr algn="l">
              <a:lnSpc>
                <a:spcPts val="2314"/>
              </a:lnSpc>
              <a:spcBef>
                <a:spcPct val="0"/>
              </a:spcBef>
            </a:pPr>
            <a:endParaRPr lang="en-US" sz="1653">
              <a:solidFill>
                <a:srgbClr val="F8F0EE"/>
              </a:solidFill>
              <a:latin typeface="Inter 2"/>
              <a:ea typeface="Inter 2"/>
              <a:cs typeface="Inter 2"/>
              <a:sym typeface="Inter 2"/>
            </a:endParaRPr>
          </a:p>
          <a:p>
            <a:pPr algn="l">
              <a:lnSpc>
                <a:spcPts val="2314"/>
              </a:lnSpc>
              <a:spcBef>
                <a:spcPct val="0"/>
              </a:spcBef>
            </a:pPr>
            <a:r>
              <a:rPr lang="en-US" sz="1653">
                <a:solidFill>
                  <a:srgbClr val="F8F0EE"/>
                </a:solidFill>
                <a:latin typeface="Inter 2"/>
                <a:ea typeface="Inter 2"/>
                <a:cs typeface="Inter 2"/>
                <a:sym typeface="Inter 2"/>
              </a:rPr>
              <a:t> ✓ Self-aligning and axial (thrust) bearings</a:t>
            </a:r>
          </a:p>
          <a:p>
            <a:pPr algn="l">
              <a:lnSpc>
                <a:spcPts val="2314"/>
              </a:lnSpc>
              <a:spcBef>
                <a:spcPct val="0"/>
              </a:spcBef>
            </a:pPr>
            <a:endParaRPr lang="en-US" sz="1653">
              <a:solidFill>
                <a:srgbClr val="F8F0EE"/>
              </a:solidFill>
              <a:latin typeface="Inter 2"/>
              <a:ea typeface="Inter 2"/>
              <a:cs typeface="Inter 2"/>
              <a:sym typeface="Inter 2"/>
            </a:endParaRPr>
          </a:p>
          <a:p>
            <a:pPr algn="l">
              <a:lnSpc>
                <a:spcPts val="2314"/>
              </a:lnSpc>
              <a:spcBef>
                <a:spcPct val="0"/>
              </a:spcBef>
            </a:pPr>
            <a:r>
              <a:rPr lang="en-US" sz="1653">
                <a:solidFill>
                  <a:srgbClr val="F8F0EE"/>
                </a:solidFill>
                <a:latin typeface="Inter 2"/>
                <a:ea typeface="Inter 2"/>
                <a:cs typeface="Inter 2"/>
                <a:sym typeface="Inter 2"/>
              </a:rPr>
              <a:t> ✓ Bearing housings and mounted units</a:t>
            </a:r>
          </a:p>
          <a:p>
            <a:pPr algn="l">
              <a:lnSpc>
                <a:spcPts val="2314"/>
              </a:lnSpc>
              <a:spcBef>
                <a:spcPct val="0"/>
              </a:spcBef>
            </a:pPr>
            <a:endParaRPr lang="en-US" sz="1653">
              <a:solidFill>
                <a:srgbClr val="F8F0EE"/>
              </a:solidFill>
              <a:latin typeface="Inter 2"/>
              <a:ea typeface="Inter 2"/>
              <a:cs typeface="Inter 2"/>
              <a:sym typeface="Inter 2"/>
            </a:endParaRPr>
          </a:p>
          <a:p>
            <a:pPr algn="l">
              <a:lnSpc>
                <a:spcPts val="2314"/>
              </a:lnSpc>
              <a:spcBef>
                <a:spcPct val="0"/>
              </a:spcBef>
            </a:pPr>
            <a:r>
              <a:rPr lang="en-US" sz="1653">
                <a:solidFill>
                  <a:srgbClr val="F8F0EE"/>
                </a:solidFill>
                <a:latin typeface="Inter 2"/>
                <a:ea typeface="Inter 2"/>
                <a:cs typeface="Inter 2"/>
                <a:sym typeface="Inter 2"/>
              </a:rPr>
              <a:t> ✓ Accessories: seals, nuts, rings, locking elements, etc.</a:t>
            </a:r>
          </a:p>
          <a:p>
            <a:pPr algn="l">
              <a:lnSpc>
                <a:spcPts val="2314"/>
              </a:lnSpc>
              <a:spcBef>
                <a:spcPct val="0"/>
              </a:spcBef>
            </a:pPr>
            <a:endParaRPr lang="en-US" sz="1653">
              <a:solidFill>
                <a:srgbClr val="F8F0EE"/>
              </a:solidFill>
              <a:latin typeface="Inter 2"/>
              <a:ea typeface="Inter 2"/>
              <a:cs typeface="Inter 2"/>
              <a:sym typeface="Inter 2"/>
            </a:endParaRPr>
          </a:p>
          <a:p>
            <a:pPr algn="l">
              <a:lnSpc>
                <a:spcPts val="2314"/>
              </a:lnSpc>
              <a:spcBef>
                <a:spcPct val="0"/>
              </a:spcBef>
            </a:pPr>
            <a:endParaRPr lang="en-US" sz="1653">
              <a:solidFill>
                <a:srgbClr val="F8F0EE"/>
              </a:solidFill>
              <a:latin typeface="Inter 2"/>
              <a:ea typeface="Inter 2"/>
              <a:cs typeface="Inter 2"/>
              <a:sym typeface="Inter 2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115186" y="5967395"/>
            <a:ext cx="3035536" cy="976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F8F0EE"/>
                </a:solidFill>
                <a:latin typeface="Inter 2 Bold"/>
                <a:ea typeface="Inter 2 Bold"/>
                <a:cs typeface="Inter 2 Bold"/>
                <a:sym typeface="Inter 2 Bold"/>
              </a:rPr>
              <a:t>PRODUCT RANGE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4454939" y="9083380"/>
            <a:ext cx="7666123" cy="1311564"/>
            <a:chOff x="0" y="0"/>
            <a:chExt cx="2019061" cy="34543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019061" cy="345432"/>
            </a:xfrm>
            <a:custGeom>
              <a:avLst/>
              <a:gdLst/>
              <a:ahLst/>
              <a:cxnLst/>
              <a:rect l="l" t="t" r="r" b="b"/>
              <a:pathLst>
                <a:path w="2019061" h="345432">
                  <a:moveTo>
                    <a:pt x="203200" y="0"/>
                  </a:moveTo>
                  <a:lnTo>
                    <a:pt x="2019061" y="0"/>
                  </a:lnTo>
                  <a:lnTo>
                    <a:pt x="1815861" y="345432"/>
                  </a:lnTo>
                  <a:lnTo>
                    <a:pt x="0" y="34543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0D0D0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101600" y="-38100"/>
              <a:ext cx="1815861" cy="383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5050565" y="9445960"/>
            <a:ext cx="3085946" cy="586403"/>
          </a:xfrm>
          <a:custGeom>
            <a:avLst/>
            <a:gdLst/>
            <a:ahLst/>
            <a:cxnLst/>
            <a:rect l="l" t="t" r="r" b="b"/>
            <a:pathLst>
              <a:path w="3085946" h="586403">
                <a:moveTo>
                  <a:pt x="0" y="0"/>
                </a:moveTo>
                <a:lnTo>
                  <a:pt x="3085946" y="0"/>
                </a:lnTo>
                <a:lnTo>
                  <a:pt x="3085946" y="586403"/>
                </a:lnTo>
                <a:lnTo>
                  <a:pt x="0" y="5864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5479547" y="611873"/>
            <a:ext cx="805989" cy="382845"/>
          </a:xfrm>
          <a:custGeom>
            <a:avLst/>
            <a:gdLst/>
            <a:ahLst/>
            <a:cxnLst/>
            <a:rect l="l" t="t" r="r" b="b"/>
            <a:pathLst>
              <a:path w="805989" h="382845">
                <a:moveTo>
                  <a:pt x="0" y="0"/>
                </a:moveTo>
                <a:lnTo>
                  <a:pt x="805989" y="0"/>
                </a:lnTo>
                <a:lnTo>
                  <a:pt x="805989" y="382844"/>
                </a:lnTo>
                <a:lnTo>
                  <a:pt x="0" y="382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5400000">
            <a:off x="8526086" y="6796661"/>
            <a:ext cx="553390" cy="262860"/>
          </a:xfrm>
          <a:custGeom>
            <a:avLst/>
            <a:gdLst/>
            <a:ahLst/>
            <a:cxnLst/>
            <a:rect l="l" t="t" r="r" b="b"/>
            <a:pathLst>
              <a:path w="553390" h="262860">
                <a:moveTo>
                  <a:pt x="0" y="0"/>
                </a:moveTo>
                <a:lnTo>
                  <a:pt x="553390" y="0"/>
                </a:lnTo>
                <a:lnTo>
                  <a:pt x="553390" y="262860"/>
                </a:lnTo>
                <a:lnTo>
                  <a:pt x="0" y="262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4730663" y="4290188"/>
            <a:ext cx="2995781" cy="313945"/>
          </a:xfrm>
          <a:custGeom>
            <a:avLst/>
            <a:gdLst/>
            <a:ahLst/>
            <a:cxnLst/>
            <a:rect l="l" t="t" r="r" b="b"/>
            <a:pathLst>
              <a:path w="2995781" h="313945">
                <a:moveTo>
                  <a:pt x="0" y="0"/>
                </a:moveTo>
                <a:lnTo>
                  <a:pt x="2995782" y="0"/>
                </a:lnTo>
                <a:lnTo>
                  <a:pt x="2995782" y="313945"/>
                </a:lnTo>
                <a:lnTo>
                  <a:pt x="0" y="3139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6596314" y="4809876"/>
            <a:ext cx="2075038" cy="1077205"/>
          </a:xfrm>
          <a:custGeom>
            <a:avLst/>
            <a:gdLst/>
            <a:ahLst/>
            <a:cxnLst/>
            <a:rect l="l" t="t" r="r" b="b"/>
            <a:pathLst>
              <a:path w="2075038" h="1077205">
                <a:moveTo>
                  <a:pt x="0" y="0"/>
                </a:moveTo>
                <a:lnTo>
                  <a:pt x="2075037" y="0"/>
                </a:lnTo>
                <a:lnTo>
                  <a:pt x="2075037" y="1077205"/>
                </a:lnTo>
                <a:lnTo>
                  <a:pt x="0" y="10772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4730663" y="5588053"/>
            <a:ext cx="1686096" cy="596392"/>
          </a:xfrm>
          <a:custGeom>
            <a:avLst/>
            <a:gdLst/>
            <a:ahLst/>
            <a:cxnLst/>
            <a:rect l="l" t="t" r="r" b="b"/>
            <a:pathLst>
              <a:path w="1686096" h="596392">
                <a:moveTo>
                  <a:pt x="0" y="0"/>
                </a:moveTo>
                <a:lnTo>
                  <a:pt x="1686097" y="0"/>
                </a:lnTo>
                <a:lnTo>
                  <a:pt x="1686097" y="596392"/>
                </a:lnTo>
                <a:lnTo>
                  <a:pt x="0" y="59639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5161976" y="7362357"/>
            <a:ext cx="2121286" cy="738662"/>
          </a:xfrm>
          <a:custGeom>
            <a:avLst/>
            <a:gdLst/>
            <a:ahLst/>
            <a:cxnLst/>
            <a:rect l="l" t="t" r="r" b="b"/>
            <a:pathLst>
              <a:path w="2121286" h="738662">
                <a:moveTo>
                  <a:pt x="0" y="0"/>
                </a:moveTo>
                <a:lnTo>
                  <a:pt x="2121286" y="0"/>
                </a:lnTo>
                <a:lnTo>
                  <a:pt x="2121286" y="738662"/>
                </a:lnTo>
                <a:lnTo>
                  <a:pt x="0" y="7386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6596314" y="6337099"/>
            <a:ext cx="1373897" cy="646004"/>
          </a:xfrm>
          <a:custGeom>
            <a:avLst/>
            <a:gdLst/>
            <a:ahLst/>
            <a:cxnLst/>
            <a:rect l="l" t="t" r="r" b="b"/>
            <a:pathLst>
              <a:path w="1373897" h="646004">
                <a:moveTo>
                  <a:pt x="0" y="0"/>
                </a:moveTo>
                <a:lnTo>
                  <a:pt x="1373896" y="0"/>
                </a:lnTo>
                <a:lnTo>
                  <a:pt x="1373896" y="646005"/>
                </a:lnTo>
                <a:lnTo>
                  <a:pt x="0" y="64600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5448883" y="-2364742"/>
            <a:ext cx="4253617" cy="4253617"/>
          </a:xfrm>
          <a:custGeom>
            <a:avLst/>
            <a:gdLst/>
            <a:ahLst/>
            <a:cxnLst/>
            <a:rect l="l" t="t" r="r" b="b"/>
            <a:pathLst>
              <a:path w="4253617" h="4253617">
                <a:moveTo>
                  <a:pt x="0" y="0"/>
                </a:moveTo>
                <a:lnTo>
                  <a:pt x="4253617" y="0"/>
                </a:lnTo>
                <a:lnTo>
                  <a:pt x="4253617" y="4253617"/>
                </a:lnTo>
                <a:lnTo>
                  <a:pt x="0" y="425361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21999"/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584201">
            <a:off x="17155784" y="3869915"/>
            <a:ext cx="2402984" cy="2957127"/>
          </a:xfrm>
          <a:custGeom>
            <a:avLst/>
            <a:gdLst/>
            <a:ahLst/>
            <a:cxnLst/>
            <a:rect l="l" t="t" r="r" b="b"/>
            <a:pathLst>
              <a:path w="2402984" h="2957127">
                <a:moveTo>
                  <a:pt x="0" y="0"/>
                </a:moveTo>
                <a:lnTo>
                  <a:pt x="2402984" y="0"/>
                </a:lnTo>
                <a:lnTo>
                  <a:pt x="2402984" y="2957127"/>
                </a:lnTo>
                <a:lnTo>
                  <a:pt x="0" y="29571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34000"/>
            </a:blip>
            <a:stretch>
              <a:fillRect l="-7258" t="-8721" r="-26534"/>
            </a:stretch>
          </a:blipFill>
        </p:spPr>
      </p:sp>
      <p:grpSp>
        <p:nvGrpSpPr>
          <p:cNvPr id="34" name="Group 34"/>
          <p:cNvGrpSpPr/>
          <p:nvPr/>
        </p:nvGrpSpPr>
        <p:grpSpPr>
          <a:xfrm rot="-10800000">
            <a:off x="9144000" y="947092"/>
            <a:ext cx="2897589" cy="47625"/>
            <a:chOff x="0" y="0"/>
            <a:chExt cx="1463237" cy="2405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463237" cy="24050"/>
            </a:xfrm>
            <a:custGeom>
              <a:avLst/>
              <a:gdLst/>
              <a:ahLst/>
              <a:cxnLst/>
              <a:rect l="l" t="t" r="r" b="b"/>
              <a:pathLst>
                <a:path w="1463237" h="24050">
                  <a:moveTo>
                    <a:pt x="203200" y="0"/>
                  </a:moveTo>
                  <a:lnTo>
                    <a:pt x="1463237" y="0"/>
                  </a:lnTo>
                  <a:lnTo>
                    <a:pt x="1260037" y="24050"/>
                  </a:lnTo>
                  <a:lnTo>
                    <a:pt x="0" y="2405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101600" y="-38100"/>
              <a:ext cx="1260037" cy="62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 rot="-10800000">
            <a:off x="14361711" y="8205794"/>
            <a:ext cx="2897589" cy="47625"/>
            <a:chOff x="0" y="0"/>
            <a:chExt cx="1463237" cy="2405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463237" cy="24050"/>
            </a:xfrm>
            <a:custGeom>
              <a:avLst/>
              <a:gdLst/>
              <a:ahLst/>
              <a:cxnLst/>
              <a:rect l="l" t="t" r="r" b="b"/>
              <a:pathLst>
                <a:path w="1463237" h="24050">
                  <a:moveTo>
                    <a:pt x="203200" y="0"/>
                  </a:moveTo>
                  <a:lnTo>
                    <a:pt x="1463237" y="0"/>
                  </a:lnTo>
                  <a:lnTo>
                    <a:pt x="1260037" y="24050"/>
                  </a:lnTo>
                  <a:lnTo>
                    <a:pt x="0" y="2405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101600" y="-38100"/>
              <a:ext cx="1260037" cy="62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7575691" y="7056427"/>
            <a:ext cx="3914441" cy="2201873"/>
          </a:xfrm>
          <a:custGeom>
            <a:avLst/>
            <a:gdLst/>
            <a:ahLst/>
            <a:cxnLst/>
            <a:rect l="l" t="t" r="r" b="b"/>
            <a:pathLst>
              <a:path w="3914441" h="2201873">
                <a:moveTo>
                  <a:pt x="0" y="0"/>
                </a:moveTo>
                <a:lnTo>
                  <a:pt x="3914441" y="0"/>
                </a:lnTo>
                <a:lnTo>
                  <a:pt x="3914441" y="2201873"/>
                </a:lnTo>
                <a:lnTo>
                  <a:pt x="0" y="220187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9532912" y="1314592"/>
            <a:ext cx="7167888" cy="3023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11"/>
              </a:lnSpc>
            </a:pPr>
            <a:r>
              <a:rPr lang="en-US" sz="2150">
                <a:solidFill>
                  <a:srgbClr val="F8F0EE"/>
                </a:solidFill>
                <a:latin typeface="Inter 1"/>
                <a:ea typeface="Inter 1"/>
                <a:cs typeface="Inter 1"/>
                <a:sym typeface="Inter 1"/>
              </a:rPr>
              <a:t>Our offering covers a wide range of solutions – from </a:t>
            </a:r>
            <a:r>
              <a:rPr lang="en-US" sz="2150" b="1">
                <a:solidFill>
                  <a:srgbClr val="F8F0EE"/>
                </a:solidFill>
                <a:latin typeface="Inter 1 Bold"/>
                <a:ea typeface="Inter 1 Bold"/>
                <a:cs typeface="Inter 1 Bold"/>
                <a:sym typeface="Inter 1 Bold"/>
              </a:rPr>
              <a:t>standard to specialized bearings</a:t>
            </a:r>
            <a:r>
              <a:rPr lang="en-US" sz="2150">
                <a:solidFill>
                  <a:srgbClr val="F8F0EE"/>
                </a:solidFill>
                <a:latin typeface="Inter 1"/>
                <a:ea typeface="Inter 1"/>
                <a:cs typeface="Inter 1"/>
                <a:sym typeface="Inter 1"/>
              </a:rPr>
              <a:t>, as well as a complete range of accessories for installation, maintenance, and protection.</a:t>
            </a:r>
          </a:p>
          <a:p>
            <a:pPr algn="just">
              <a:lnSpc>
                <a:spcPts val="3011"/>
              </a:lnSpc>
            </a:pPr>
            <a:r>
              <a:rPr lang="en-US" sz="2150">
                <a:solidFill>
                  <a:srgbClr val="F8F0EE"/>
                </a:solidFill>
                <a:latin typeface="Inter 1"/>
                <a:ea typeface="Inter 1"/>
                <a:cs typeface="Inter 1"/>
                <a:sym typeface="Inter 1"/>
              </a:rPr>
              <a:t>Regardless of the industry or application, we provide reliable solutions that ensure continuous and safe system operation.</a:t>
            </a:r>
          </a:p>
          <a:p>
            <a:pPr algn="just">
              <a:lnSpc>
                <a:spcPts val="2867"/>
              </a:lnSpc>
            </a:pPr>
            <a:endParaRPr lang="en-US" sz="2150">
              <a:solidFill>
                <a:srgbClr val="F8F0EE"/>
              </a:solidFill>
              <a:latin typeface="Inter 1"/>
              <a:ea typeface="Inter 1"/>
              <a:cs typeface="Inter 1"/>
              <a:sym typeface="Inter 1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7124825" y="2052344"/>
            <a:ext cx="2897589" cy="684046"/>
            <a:chOff x="0" y="0"/>
            <a:chExt cx="1463237" cy="3454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63237" cy="345432"/>
            </a:xfrm>
            <a:custGeom>
              <a:avLst/>
              <a:gdLst/>
              <a:ahLst/>
              <a:cxnLst/>
              <a:rect l="l" t="t" r="r" b="b"/>
              <a:pathLst>
                <a:path w="1463237" h="345432">
                  <a:moveTo>
                    <a:pt x="203200" y="0"/>
                  </a:moveTo>
                  <a:lnTo>
                    <a:pt x="1463237" y="0"/>
                  </a:lnTo>
                  <a:lnTo>
                    <a:pt x="1260037" y="345432"/>
                  </a:lnTo>
                  <a:lnTo>
                    <a:pt x="0" y="34543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1260037" cy="383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573620" y="292670"/>
            <a:ext cx="11683585" cy="4203394"/>
            <a:chOff x="0" y="0"/>
            <a:chExt cx="3077158" cy="11070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77158" cy="1107067"/>
            </a:xfrm>
            <a:custGeom>
              <a:avLst/>
              <a:gdLst/>
              <a:ahLst/>
              <a:cxnLst/>
              <a:rect l="l" t="t" r="r" b="b"/>
              <a:pathLst>
                <a:path w="3077158" h="1107067">
                  <a:moveTo>
                    <a:pt x="0" y="0"/>
                  </a:moveTo>
                  <a:lnTo>
                    <a:pt x="3077158" y="0"/>
                  </a:lnTo>
                  <a:lnTo>
                    <a:pt x="3077158" y="1107067"/>
                  </a:lnTo>
                  <a:lnTo>
                    <a:pt x="0" y="1107067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077158" cy="1145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7466848" y="7467482"/>
            <a:ext cx="2897589" cy="684046"/>
            <a:chOff x="0" y="0"/>
            <a:chExt cx="1463237" cy="3454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63237" cy="345432"/>
            </a:xfrm>
            <a:custGeom>
              <a:avLst/>
              <a:gdLst/>
              <a:ahLst/>
              <a:cxnLst/>
              <a:rect l="l" t="t" r="r" b="b"/>
              <a:pathLst>
                <a:path w="1463237" h="345432">
                  <a:moveTo>
                    <a:pt x="203200" y="0"/>
                  </a:moveTo>
                  <a:lnTo>
                    <a:pt x="1463237" y="0"/>
                  </a:lnTo>
                  <a:lnTo>
                    <a:pt x="1260037" y="345432"/>
                  </a:lnTo>
                  <a:lnTo>
                    <a:pt x="0" y="34543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1260037" cy="383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2910692" y="5582813"/>
            <a:ext cx="11683585" cy="4203394"/>
            <a:chOff x="0" y="0"/>
            <a:chExt cx="3077158" cy="11070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077158" cy="1107067"/>
            </a:xfrm>
            <a:custGeom>
              <a:avLst/>
              <a:gdLst/>
              <a:ahLst/>
              <a:cxnLst/>
              <a:rect l="l" t="t" r="r" b="b"/>
              <a:pathLst>
                <a:path w="3077158" h="1107067">
                  <a:moveTo>
                    <a:pt x="0" y="0"/>
                  </a:moveTo>
                  <a:lnTo>
                    <a:pt x="3077158" y="0"/>
                  </a:lnTo>
                  <a:lnTo>
                    <a:pt x="3077158" y="1107067"/>
                  </a:lnTo>
                  <a:lnTo>
                    <a:pt x="0" y="1107067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077158" cy="1145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6324211" y="2834222"/>
            <a:ext cx="999886" cy="474946"/>
          </a:xfrm>
          <a:custGeom>
            <a:avLst/>
            <a:gdLst/>
            <a:ahLst/>
            <a:cxnLst/>
            <a:rect l="l" t="t" r="r" b="b"/>
            <a:pathLst>
              <a:path w="999886" h="474946">
                <a:moveTo>
                  <a:pt x="0" y="0"/>
                </a:moveTo>
                <a:lnTo>
                  <a:pt x="999886" y="0"/>
                </a:lnTo>
                <a:lnTo>
                  <a:pt x="999886" y="474946"/>
                </a:lnTo>
                <a:lnTo>
                  <a:pt x="0" y="4749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84201">
            <a:off x="-1885276" y="-2342619"/>
            <a:ext cx="3770551" cy="4354926"/>
          </a:xfrm>
          <a:custGeom>
            <a:avLst/>
            <a:gdLst/>
            <a:ahLst/>
            <a:cxnLst/>
            <a:rect l="l" t="t" r="r" b="b"/>
            <a:pathLst>
              <a:path w="3770551" h="4354926">
                <a:moveTo>
                  <a:pt x="0" y="0"/>
                </a:moveTo>
                <a:lnTo>
                  <a:pt x="3770552" y="0"/>
                </a:lnTo>
                <a:lnTo>
                  <a:pt x="3770552" y="4354926"/>
                </a:lnTo>
                <a:lnTo>
                  <a:pt x="0" y="43549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8000"/>
            </a:blip>
            <a:stretch>
              <a:fillRect l="-7749" r="-7749"/>
            </a:stretch>
          </a:blipFill>
        </p:spPr>
      </p:sp>
      <p:sp>
        <p:nvSpPr>
          <p:cNvPr id="16" name="Freeform 16"/>
          <p:cNvSpPr/>
          <p:nvPr/>
        </p:nvSpPr>
        <p:spPr>
          <a:xfrm rot="584201">
            <a:off x="16919121" y="4387742"/>
            <a:ext cx="3631630" cy="3631630"/>
          </a:xfrm>
          <a:custGeom>
            <a:avLst/>
            <a:gdLst/>
            <a:ahLst/>
            <a:cxnLst/>
            <a:rect l="l" t="t" r="r" b="b"/>
            <a:pathLst>
              <a:path w="3631630" h="3631630">
                <a:moveTo>
                  <a:pt x="0" y="0"/>
                </a:moveTo>
                <a:lnTo>
                  <a:pt x="3631629" y="0"/>
                </a:lnTo>
                <a:lnTo>
                  <a:pt x="3631629" y="3631630"/>
                </a:lnTo>
                <a:lnTo>
                  <a:pt x="0" y="3631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8000"/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95959" y="376011"/>
            <a:ext cx="6324764" cy="4213874"/>
          </a:xfrm>
          <a:custGeom>
            <a:avLst/>
            <a:gdLst/>
            <a:ahLst/>
            <a:cxnLst/>
            <a:rect l="l" t="t" r="r" b="b"/>
            <a:pathLst>
              <a:path w="6324764" h="4213874">
                <a:moveTo>
                  <a:pt x="0" y="0"/>
                </a:moveTo>
                <a:lnTo>
                  <a:pt x="6324764" y="0"/>
                </a:lnTo>
                <a:lnTo>
                  <a:pt x="6324764" y="4213874"/>
                </a:lnTo>
                <a:lnTo>
                  <a:pt x="0" y="42138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2889937" y="9531785"/>
            <a:ext cx="8364437" cy="1565986"/>
            <a:chOff x="0" y="0"/>
            <a:chExt cx="1845066" cy="34543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845066" cy="345432"/>
            </a:xfrm>
            <a:custGeom>
              <a:avLst/>
              <a:gdLst/>
              <a:ahLst/>
              <a:cxnLst/>
              <a:rect l="l" t="t" r="r" b="b"/>
              <a:pathLst>
                <a:path w="1845066" h="345432">
                  <a:moveTo>
                    <a:pt x="203200" y="0"/>
                  </a:moveTo>
                  <a:lnTo>
                    <a:pt x="1845066" y="0"/>
                  </a:lnTo>
                  <a:lnTo>
                    <a:pt x="1641866" y="345432"/>
                  </a:lnTo>
                  <a:lnTo>
                    <a:pt x="0" y="34543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8F0EE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01600" y="-38100"/>
              <a:ext cx="1641866" cy="383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6597253" y="7078100"/>
            <a:ext cx="1581549" cy="2444415"/>
          </a:xfrm>
          <a:custGeom>
            <a:avLst/>
            <a:gdLst/>
            <a:ahLst/>
            <a:cxnLst/>
            <a:rect l="l" t="t" r="r" b="b"/>
            <a:pathLst>
              <a:path w="1581549" h="2444415">
                <a:moveTo>
                  <a:pt x="0" y="0"/>
                </a:moveTo>
                <a:lnTo>
                  <a:pt x="1581550" y="0"/>
                </a:lnTo>
                <a:lnTo>
                  <a:pt x="1581550" y="2444415"/>
                </a:lnTo>
                <a:lnTo>
                  <a:pt x="0" y="24444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34792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501981" y="9690957"/>
            <a:ext cx="2886047" cy="548418"/>
          </a:xfrm>
          <a:custGeom>
            <a:avLst/>
            <a:gdLst/>
            <a:ahLst/>
            <a:cxnLst/>
            <a:rect l="l" t="t" r="r" b="b"/>
            <a:pathLst>
              <a:path w="2886047" h="548418">
                <a:moveTo>
                  <a:pt x="0" y="0"/>
                </a:moveTo>
                <a:lnTo>
                  <a:pt x="2886047" y="0"/>
                </a:lnTo>
                <a:lnTo>
                  <a:pt x="2886047" y="548418"/>
                </a:lnTo>
                <a:lnTo>
                  <a:pt x="0" y="5484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 rot="-10800000">
            <a:off x="12114613" y="5743383"/>
            <a:ext cx="2897589" cy="47625"/>
            <a:chOff x="0" y="0"/>
            <a:chExt cx="1463237" cy="2405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463237" cy="24050"/>
            </a:xfrm>
            <a:custGeom>
              <a:avLst/>
              <a:gdLst/>
              <a:ahLst/>
              <a:cxnLst/>
              <a:rect l="l" t="t" r="r" b="b"/>
              <a:pathLst>
                <a:path w="1463237" h="24050">
                  <a:moveTo>
                    <a:pt x="203200" y="0"/>
                  </a:moveTo>
                  <a:lnTo>
                    <a:pt x="1463237" y="0"/>
                  </a:lnTo>
                  <a:lnTo>
                    <a:pt x="1260037" y="24050"/>
                  </a:lnTo>
                  <a:lnTo>
                    <a:pt x="0" y="2405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101600" y="-38100"/>
              <a:ext cx="1260037" cy="62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-10800000">
            <a:off x="5875303" y="5415944"/>
            <a:ext cx="2897589" cy="47625"/>
            <a:chOff x="0" y="0"/>
            <a:chExt cx="1463237" cy="2405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463237" cy="24050"/>
            </a:xfrm>
            <a:custGeom>
              <a:avLst/>
              <a:gdLst/>
              <a:ahLst/>
              <a:cxnLst/>
              <a:rect l="l" t="t" r="r" b="b"/>
              <a:pathLst>
                <a:path w="1463237" h="24050">
                  <a:moveTo>
                    <a:pt x="203200" y="0"/>
                  </a:moveTo>
                  <a:lnTo>
                    <a:pt x="1463237" y="0"/>
                  </a:lnTo>
                  <a:lnTo>
                    <a:pt x="1260037" y="24050"/>
                  </a:lnTo>
                  <a:lnTo>
                    <a:pt x="0" y="2405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101600" y="-38100"/>
              <a:ext cx="1260037" cy="62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-356704" y="4496065"/>
            <a:ext cx="2583077" cy="1808154"/>
          </a:xfrm>
          <a:custGeom>
            <a:avLst/>
            <a:gdLst/>
            <a:ahLst/>
            <a:cxnLst/>
            <a:rect l="l" t="t" r="r" b="b"/>
            <a:pathLst>
              <a:path w="2583077" h="1808154">
                <a:moveTo>
                  <a:pt x="0" y="0"/>
                </a:moveTo>
                <a:lnTo>
                  <a:pt x="2583077" y="0"/>
                </a:lnTo>
                <a:lnTo>
                  <a:pt x="2583077" y="1808153"/>
                </a:lnTo>
                <a:lnTo>
                  <a:pt x="0" y="18081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3065202" y="6398037"/>
            <a:ext cx="3764754" cy="2352971"/>
          </a:xfrm>
          <a:custGeom>
            <a:avLst/>
            <a:gdLst/>
            <a:ahLst/>
            <a:cxnLst/>
            <a:rect l="l" t="t" r="r" b="b"/>
            <a:pathLst>
              <a:path w="3764754" h="2352971">
                <a:moveTo>
                  <a:pt x="0" y="0"/>
                </a:moveTo>
                <a:lnTo>
                  <a:pt x="3764754" y="0"/>
                </a:lnTo>
                <a:lnTo>
                  <a:pt x="3764754" y="2352971"/>
                </a:lnTo>
                <a:lnTo>
                  <a:pt x="0" y="23529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9910724" y="6249928"/>
            <a:ext cx="3547632" cy="2501080"/>
          </a:xfrm>
          <a:custGeom>
            <a:avLst/>
            <a:gdLst/>
            <a:ahLst/>
            <a:cxnLst/>
            <a:rect l="l" t="t" r="r" b="b"/>
            <a:pathLst>
              <a:path w="3547632" h="2501080">
                <a:moveTo>
                  <a:pt x="0" y="0"/>
                </a:moveTo>
                <a:lnTo>
                  <a:pt x="3547632" y="0"/>
                </a:lnTo>
                <a:lnTo>
                  <a:pt x="3547632" y="2501080"/>
                </a:lnTo>
                <a:lnTo>
                  <a:pt x="0" y="2501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10525368" y="1048347"/>
            <a:ext cx="6733932" cy="3116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4"/>
              </a:lnSpc>
              <a:spcBef>
                <a:spcPct val="0"/>
              </a:spcBef>
            </a:pPr>
            <a:r>
              <a:rPr lang="en-US" sz="2567" b="1">
                <a:solidFill>
                  <a:srgbClr val="F8F0E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COMPONENTS AND SOLUTIONS</a:t>
            </a:r>
          </a:p>
          <a:p>
            <a:pPr algn="l">
              <a:lnSpc>
                <a:spcPts val="3594"/>
              </a:lnSpc>
              <a:spcBef>
                <a:spcPct val="0"/>
              </a:spcBef>
            </a:pPr>
            <a:endParaRPr lang="en-US" sz="2567" b="1">
              <a:solidFill>
                <a:srgbClr val="F8F0EE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marL="554323" lvl="1" indent="-277161" algn="l">
              <a:lnSpc>
                <a:spcPts val="3594"/>
              </a:lnSpc>
              <a:spcBef>
                <a:spcPct val="0"/>
              </a:spcBef>
              <a:buFont typeface="Arial"/>
              <a:buChar char="•"/>
            </a:pPr>
            <a:r>
              <a:rPr lang="en-US" sz="2567" b="1">
                <a:solidFill>
                  <a:srgbClr val="F8F0E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Pneumatic cylinders</a:t>
            </a:r>
          </a:p>
          <a:p>
            <a:pPr marL="554323" lvl="1" indent="-277161" algn="l">
              <a:lnSpc>
                <a:spcPts val="3594"/>
              </a:lnSpc>
              <a:spcBef>
                <a:spcPct val="0"/>
              </a:spcBef>
              <a:buFont typeface="Arial"/>
              <a:buChar char="•"/>
            </a:pPr>
            <a:r>
              <a:rPr lang="en-US" sz="2567" b="1">
                <a:solidFill>
                  <a:srgbClr val="F8F0E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Valves and valve terminals</a:t>
            </a:r>
          </a:p>
          <a:p>
            <a:pPr marL="554323" lvl="1" indent="-277161" algn="l">
              <a:lnSpc>
                <a:spcPts val="3594"/>
              </a:lnSpc>
              <a:spcBef>
                <a:spcPct val="0"/>
              </a:spcBef>
              <a:buFont typeface="Arial"/>
              <a:buChar char="•"/>
            </a:pPr>
            <a:r>
              <a:rPr lang="en-US" sz="2567" b="1">
                <a:solidFill>
                  <a:srgbClr val="F8F0E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Fittings and tubing</a:t>
            </a:r>
          </a:p>
          <a:p>
            <a:pPr marL="554323" lvl="1" indent="-277161" algn="l">
              <a:lnSpc>
                <a:spcPts val="3594"/>
              </a:lnSpc>
              <a:spcBef>
                <a:spcPct val="0"/>
              </a:spcBef>
              <a:buFont typeface="Arial"/>
              <a:buChar char="•"/>
            </a:pPr>
            <a:r>
              <a:rPr lang="en-US" sz="2567" b="1">
                <a:solidFill>
                  <a:srgbClr val="F8F0E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Sensors and actuators</a:t>
            </a:r>
          </a:p>
          <a:p>
            <a:pPr algn="l">
              <a:lnSpc>
                <a:spcPts val="3594"/>
              </a:lnSpc>
              <a:spcBef>
                <a:spcPct val="0"/>
              </a:spcBef>
            </a:pPr>
            <a:endParaRPr lang="en-US" sz="2567" b="1">
              <a:solidFill>
                <a:srgbClr val="F8F0EE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501808" y="6313086"/>
            <a:ext cx="5952530" cy="2789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 b="1">
                <a:solidFill>
                  <a:srgbClr val="F8F0E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FESTO PNEUMATICS AND AUTOMATION</a:t>
            </a:r>
          </a:p>
          <a:p>
            <a:pPr algn="l">
              <a:lnSpc>
                <a:spcPts val="3220"/>
              </a:lnSpc>
              <a:spcBef>
                <a:spcPct val="0"/>
              </a:spcBef>
            </a:pPr>
            <a:endParaRPr lang="en-US" sz="2300" b="1">
              <a:solidFill>
                <a:srgbClr val="F8F0EE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marL="496571" lvl="1" indent="-248285" algn="l">
              <a:lnSpc>
                <a:spcPts val="3220"/>
              </a:lnSpc>
              <a:spcBef>
                <a:spcPct val="0"/>
              </a:spcBef>
              <a:buFont typeface="Arial"/>
              <a:buChar char="•"/>
            </a:pPr>
            <a:r>
              <a:rPr lang="en-US" sz="230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Premium quality and precision</a:t>
            </a:r>
          </a:p>
          <a:p>
            <a:pPr marL="496571" lvl="1" indent="-248285" algn="l">
              <a:lnSpc>
                <a:spcPts val="3220"/>
              </a:lnSpc>
              <a:spcBef>
                <a:spcPct val="0"/>
              </a:spcBef>
              <a:buFont typeface="Arial"/>
              <a:buChar char="•"/>
            </a:pPr>
            <a:r>
              <a:rPr lang="en-US" sz="230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Solutions for industrial automation</a:t>
            </a:r>
          </a:p>
          <a:p>
            <a:pPr marL="496571" lvl="1" indent="-248285" algn="l">
              <a:lnSpc>
                <a:spcPts val="3220"/>
              </a:lnSpc>
              <a:spcBef>
                <a:spcPct val="0"/>
              </a:spcBef>
              <a:buFont typeface="Arial"/>
              <a:buChar char="•"/>
            </a:pPr>
            <a:r>
              <a:rPr lang="en-US" sz="230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Energy-efficient systems</a:t>
            </a:r>
          </a:p>
          <a:p>
            <a:pPr marL="496571" lvl="1" indent="-248285" algn="l">
              <a:lnSpc>
                <a:spcPts val="3220"/>
              </a:lnSpc>
              <a:spcBef>
                <a:spcPct val="0"/>
              </a:spcBef>
              <a:buFont typeface="Arial"/>
              <a:buChar char="•"/>
            </a:pPr>
            <a:r>
              <a:rPr lang="en-US" sz="230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Long service life and reliable operation</a:t>
            </a:r>
          </a:p>
          <a:p>
            <a:pPr algn="l">
              <a:lnSpc>
                <a:spcPts val="3220"/>
              </a:lnSpc>
              <a:spcBef>
                <a:spcPct val="0"/>
              </a:spcBef>
            </a:pPr>
            <a:endParaRPr lang="en-US" sz="2300">
              <a:solidFill>
                <a:srgbClr val="F8F0EE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2971151" y="3120256"/>
            <a:ext cx="301384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1A1A1A"/>
                </a:solidFill>
                <a:latin typeface="Inter 2"/>
                <a:ea typeface="Inter 2"/>
                <a:cs typeface="Inter 2"/>
                <a:sym typeface="Inter 2"/>
              </a:rPr>
              <a:t>INDUSTRIAL SOLUTIONS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838279" y="4903825"/>
            <a:ext cx="5885011" cy="380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5"/>
              </a:lnSpc>
              <a:spcBef>
                <a:spcPct val="0"/>
              </a:spcBef>
            </a:pPr>
            <a:r>
              <a:rPr lang="en-US" sz="2282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Reliable solutions for modern automation.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9083380"/>
            <a:ext cx="19120649" cy="1667313"/>
            <a:chOff x="0" y="0"/>
            <a:chExt cx="5035891" cy="4391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35891" cy="439128"/>
            </a:xfrm>
            <a:custGeom>
              <a:avLst/>
              <a:gdLst/>
              <a:ahLst/>
              <a:cxnLst/>
              <a:rect l="l" t="t" r="r" b="b"/>
              <a:pathLst>
                <a:path w="5035891" h="439128">
                  <a:moveTo>
                    <a:pt x="0" y="0"/>
                  </a:moveTo>
                  <a:lnTo>
                    <a:pt x="5035891" y="0"/>
                  </a:lnTo>
                  <a:lnTo>
                    <a:pt x="5035891" y="439128"/>
                  </a:lnTo>
                  <a:lnTo>
                    <a:pt x="0" y="439128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35891" cy="4772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750481" y="7611719"/>
            <a:ext cx="3896777" cy="2767276"/>
          </a:xfrm>
          <a:custGeom>
            <a:avLst/>
            <a:gdLst/>
            <a:ahLst/>
            <a:cxnLst/>
            <a:rect l="l" t="t" r="r" b="b"/>
            <a:pathLst>
              <a:path w="3896777" h="2767276">
                <a:moveTo>
                  <a:pt x="0" y="0"/>
                </a:moveTo>
                <a:lnTo>
                  <a:pt x="3896776" y="0"/>
                </a:lnTo>
                <a:lnTo>
                  <a:pt x="3896776" y="2767276"/>
                </a:lnTo>
                <a:lnTo>
                  <a:pt x="0" y="27672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4558605" y="9459481"/>
            <a:ext cx="6254973" cy="915110"/>
            <a:chOff x="0" y="0"/>
            <a:chExt cx="1516842" cy="2219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16842" cy="221916"/>
            </a:xfrm>
            <a:custGeom>
              <a:avLst/>
              <a:gdLst/>
              <a:ahLst/>
              <a:cxnLst/>
              <a:rect l="l" t="t" r="r" b="b"/>
              <a:pathLst>
                <a:path w="1516842" h="221916">
                  <a:moveTo>
                    <a:pt x="203200" y="0"/>
                  </a:moveTo>
                  <a:lnTo>
                    <a:pt x="1516842" y="0"/>
                  </a:lnTo>
                  <a:lnTo>
                    <a:pt x="1313642" y="221916"/>
                  </a:lnTo>
                  <a:lnTo>
                    <a:pt x="0" y="2219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0D0D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01600" y="-38100"/>
              <a:ext cx="1313642" cy="2600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950607" y="895745"/>
            <a:ext cx="10688541" cy="5972676"/>
            <a:chOff x="0" y="0"/>
            <a:chExt cx="1090924" cy="6096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90924" cy="609600"/>
            </a:xfrm>
            <a:custGeom>
              <a:avLst/>
              <a:gdLst/>
              <a:ahLst/>
              <a:cxnLst/>
              <a:rect l="l" t="t" r="r" b="b"/>
              <a:pathLst>
                <a:path w="1090924" h="609600">
                  <a:moveTo>
                    <a:pt x="887724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1090924" y="609600"/>
                  </a:lnTo>
                  <a:lnTo>
                    <a:pt x="887724" y="0"/>
                  </a:lnTo>
                  <a:close/>
                </a:path>
              </a:pathLst>
            </a:custGeom>
            <a:blipFill>
              <a:blip r:embed="rId3"/>
              <a:stretch>
                <a:fillRect t="-39478" b="-39478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848014" y="646239"/>
            <a:ext cx="1050551" cy="499012"/>
          </a:xfrm>
          <a:custGeom>
            <a:avLst/>
            <a:gdLst/>
            <a:ahLst/>
            <a:cxnLst/>
            <a:rect l="l" t="t" r="r" b="b"/>
            <a:pathLst>
              <a:path w="1050551" h="499012">
                <a:moveTo>
                  <a:pt x="0" y="0"/>
                </a:moveTo>
                <a:lnTo>
                  <a:pt x="1050551" y="0"/>
                </a:lnTo>
                <a:lnTo>
                  <a:pt x="1050551" y="499011"/>
                </a:lnTo>
                <a:lnTo>
                  <a:pt x="0" y="4990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993427" y="7611719"/>
            <a:ext cx="2855299" cy="2855299"/>
          </a:xfrm>
          <a:custGeom>
            <a:avLst/>
            <a:gdLst/>
            <a:ahLst/>
            <a:cxnLst/>
            <a:rect l="l" t="t" r="r" b="b"/>
            <a:pathLst>
              <a:path w="2855299" h="2855299">
                <a:moveTo>
                  <a:pt x="0" y="0"/>
                </a:moveTo>
                <a:lnTo>
                  <a:pt x="2855299" y="0"/>
                </a:lnTo>
                <a:lnTo>
                  <a:pt x="2855299" y="2855299"/>
                </a:lnTo>
                <a:lnTo>
                  <a:pt x="0" y="28552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986959" y="7815508"/>
            <a:ext cx="2866274" cy="2651510"/>
          </a:xfrm>
          <a:custGeom>
            <a:avLst/>
            <a:gdLst/>
            <a:ahLst/>
            <a:cxnLst/>
            <a:rect l="l" t="t" r="r" b="b"/>
            <a:pathLst>
              <a:path w="2866274" h="2651510">
                <a:moveTo>
                  <a:pt x="0" y="0"/>
                </a:moveTo>
                <a:lnTo>
                  <a:pt x="2866274" y="0"/>
                </a:lnTo>
                <a:lnTo>
                  <a:pt x="2866274" y="2651510"/>
                </a:lnTo>
                <a:lnTo>
                  <a:pt x="0" y="26515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162934" flipH="1">
            <a:off x="150168" y="7367249"/>
            <a:ext cx="3310919" cy="3310919"/>
          </a:xfrm>
          <a:custGeom>
            <a:avLst/>
            <a:gdLst/>
            <a:ahLst/>
            <a:cxnLst/>
            <a:rect l="l" t="t" r="r" b="b"/>
            <a:pathLst>
              <a:path w="3310919" h="3310919">
                <a:moveTo>
                  <a:pt x="3310919" y="0"/>
                </a:moveTo>
                <a:lnTo>
                  <a:pt x="0" y="0"/>
                </a:lnTo>
                <a:lnTo>
                  <a:pt x="0" y="3310919"/>
                </a:lnTo>
                <a:lnTo>
                  <a:pt x="3310919" y="3310919"/>
                </a:lnTo>
                <a:lnTo>
                  <a:pt x="331091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445788" y="9838414"/>
            <a:ext cx="2384794" cy="453168"/>
          </a:xfrm>
          <a:custGeom>
            <a:avLst/>
            <a:gdLst/>
            <a:ahLst/>
            <a:cxnLst/>
            <a:rect l="l" t="t" r="r" b="b"/>
            <a:pathLst>
              <a:path w="2384794" h="453168">
                <a:moveTo>
                  <a:pt x="0" y="0"/>
                </a:moveTo>
                <a:lnTo>
                  <a:pt x="2384794" y="0"/>
                </a:lnTo>
                <a:lnTo>
                  <a:pt x="2384794" y="453167"/>
                </a:lnTo>
                <a:lnTo>
                  <a:pt x="0" y="4531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6699301">
            <a:off x="9524677" y="8861761"/>
            <a:ext cx="2852871" cy="1020259"/>
          </a:xfrm>
          <a:custGeom>
            <a:avLst/>
            <a:gdLst/>
            <a:ahLst/>
            <a:cxnLst/>
            <a:rect l="l" t="t" r="r" b="b"/>
            <a:pathLst>
              <a:path w="2852871" h="1020259">
                <a:moveTo>
                  <a:pt x="0" y="0"/>
                </a:moveTo>
                <a:lnTo>
                  <a:pt x="2852871" y="0"/>
                </a:lnTo>
                <a:lnTo>
                  <a:pt x="2852871" y="1020259"/>
                </a:lnTo>
                <a:lnTo>
                  <a:pt x="0" y="10202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4093" b="-55806"/>
            </a:stretch>
          </a:blipFill>
        </p:spPr>
      </p:sp>
      <p:sp>
        <p:nvSpPr>
          <p:cNvPr id="17" name="Freeform 17"/>
          <p:cNvSpPr/>
          <p:nvPr/>
        </p:nvSpPr>
        <p:spPr>
          <a:xfrm rot="-6222494">
            <a:off x="10347618" y="9098008"/>
            <a:ext cx="4182447" cy="1480810"/>
          </a:xfrm>
          <a:custGeom>
            <a:avLst/>
            <a:gdLst/>
            <a:ahLst/>
            <a:cxnLst/>
            <a:rect l="l" t="t" r="r" b="b"/>
            <a:pathLst>
              <a:path w="4182447" h="1480810">
                <a:moveTo>
                  <a:pt x="0" y="0"/>
                </a:moveTo>
                <a:lnTo>
                  <a:pt x="4182447" y="0"/>
                </a:lnTo>
                <a:lnTo>
                  <a:pt x="4182447" y="1480811"/>
                </a:lnTo>
                <a:lnTo>
                  <a:pt x="0" y="14808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27086" b="-47268"/>
            </a:stretch>
          </a:blipFill>
        </p:spPr>
      </p:sp>
      <p:sp>
        <p:nvSpPr>
          <p:cNvPr id="18" name="Freeform 18"/>
          <p:cNvSpPr/>
          <p:nvPr/>
        </p:nvSpPr>
        <p:spPr>
          <a:xfrm rot="-4757504">
            <a:off x="11646507" y="7547642"/>
            <a:ext cx="4388018" cy="2336580"/>
          </a:xfrm>
          <a:custGeom>
            <a:avLst/>
            <a:gdLst/>
            <a:ahLst/>
            <a:cxnLst/>
            <a:rect l="l" t="t" r="r" b="b"/>
            <a:pathLst>
              <a:path w="4388018" h="2336580">
                <a:moveTo>
                  <a:pt x="0" y="0"/>
                </a:moveTo>
                <a:lnTo>
                  <a:pt x="4388018" y="0"/>
                </a:lnTo>
                <a:lnTo>
                  <a:pt x="4388018" y="2336580"/>
                </a:lnTo>
                <a:lnTo>
                  <a:pt x="0" y="233658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2072918" y="363932"/>
            <a:ext cx="9878699" cy="102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25"/>
              </a:lnSpc>
            </a:pPr>
            <a:r>
              <a:rPr lang="en-US" sz="6500" b="1">
                <a:solidFill>
                  <a:srgbClr val="1A1A1A"/>
                </a:solidFill>
                <a:latin typeface="Merriweather Sans Bold"/>
                <a:ea typeface="Merriweather Sans Bold"/>
                <a:cs typeface="Merriweather Sans Bold"/>
                <a:sym typeface="Merriweather Sans Bold"/>
              </a:rPr>
              <a:t>HOSES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5161895" y="7071581"/>
            <a:ext cx="6252211" cy="540138"/>
            <a:chOff x="0" y="0"/>
            <a:chExt cx="1516842" cy="13104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516842" cy="131042"/>
            </a:xfrm>
            <a:custGeom>
              <a:avLst/>
              <a:gdLst/>
              <a:ahLst/>
              <a:cxnLst/>
              <a:rect l="l" t="t" r="r" b="b"/>
              <a:pathLst>
                <a:path w="1516842" h="131042">
                  <a:moveTo>
                    <a:pt x="203200" y="0"/>
                  </a:moveTo>
                  <a:lnTo>
                    <a:pt x="1516842" y="0"/>
                  </a:lnTo>
                  <a:lnTo>
                    <a:pt x="1313642" y="131042"/>
                  </a:lnTo>
                  <a:lnTo>
                    <a:pt x="0" y="13104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01600" y="-38100"/>
              <a:ext cx="1313642" cy="169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703609" y="1972329"/>
            <a:ext cx="6566701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i="1">
                <a:solidFill>
                  <a:srgbClr val="1A1A1A"/>
                </a:solidFill>
                <a:latin typeface="Inter 1 Italics"/>
                <a:ea typeface="Inter 1 Italics"/>
                <a:cs typeface="Inter 1 Italics"/>
                <a:sym typeface="Inter 1 Italics"/>
              </a:rPr>
              <a:t>A complete range of rubber and PVC hoses for the transport of various media: water, air, oil, gases, chemicals, and food products.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703609" y="3791865"/>
            <a:ext cx="6566701" cy="2472425"/>
            <a:chOff x="0" y="0"/>
            <a:chExt cx="1729501" cy="65117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729501" cy="651174"/>
            </a:xfrm>
            <a:custGeom>
              <a:avLst/>
              <a:gdLst/>
              <a:ahLst/>
              <a:cxnLst/>
              <a:rect l="l" t="t" r="r" b="b"/>
              <a:pathLst>
                <a:path w="1729501" h="651174">
                  <a:moveTo>
                    <a:pt x="0" y="0"/>
                  </a:moveTo>
                  <a:lnTo>
                    <a:pt x="1729501" y="0"/>
                  </a:lnTo>
                  <a:lnTo>
                    <a:pt x="1729501" y="651174"/>
                  </a:lnTo>
                  <a:lnTo>
                    <a:pt x="0" y="651174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1729501" cy="6892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898565" y="3972840"/>
            <a:ext cx="6371744" cy="1989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✓ Rubber and PVC hoses</a:t>
            </a:r>
          </a:p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✓ Industrial and food-grade applications</a:t>
            </a:r>
          </a:p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✓ Resistance to pressure, temperature, and chemicals</a:t>
            </a:r>
          </a:p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✓ Various diameters and specifications</a:t>
            </a:r>
          </a:p>
        </p:txBody>
      </p:sp>
      <p:sp>
        <p:nvSpPr>
          <p:cNvPr id="28" name="Freeform 28"/>
          <p:cNvSpPr/>
          <p:nvPr/>
        </p:nvSpPr>
        <p:spPr>
          <a:xfrm rot="584201">
            <a:off x="-2106937" y="2849212"/>
            <a:ext cx="3631630" cy="3631630"/>
          </a:xfrm>
          <a:custGeom>
            <a:avLst/>
            <a:gdLst/>
            <a:ahLst/>
            <a:cxnLst/>
            <a:rect l="l" t="t" r="r" b="b"/>
            <a:pathLst>
              <a:path w="3631630" h="3631630">
                <a:moveTo>
                  <a:pt x="0" y="0"/>
                </a:moveTo>
                <a:lnTo>
                  <a:pt x="3631629" y="0"/>
                </a:lnTo>
                <a:lnTo>
                  <a:pt x="3631629" y="3631630"/>
                </a:lnTo>
                <a:lnTo>
                  <a:pt x="0" y="36316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28000"/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584201">
            <a:off x="7701635" y="-2297294"/>
            <a:ext cx="3631630" cy="3631630"/>
          </a:xfrm>
          <a:custGeom>
            <a:avLst/>
            <a:gdLst/>
            <a:ahLst/>
            <a:cxnLst/>
            <a:rect l="l" t="t" r="r" b="b"/>
            <a:pathLst>
              <a:path w="3631630" h="3631630">
                <a:moveTo>
                  <a:pt x="0" y="0"/>
                </a:moveTo>
                <a:lnTo>
                  <a:pt x="3631629" y="0"/>
                </a:lnTo>
                <a:lnTo>
                  <a:pt x="3631629" y="3631629"/>
                </a:lnTo>
                <a:lnTo>
                  <a:pt x="0" y="363162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28000"/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 rot="-10800000">
            <a:off x="3139661" y="3353715"/>
            <a:ext cx="2897589" cy="47625"/>
            <a:chOff x="0" y="0"/>
            <a:chExt cx="1463237" cy="2405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463237" cy="24050"/>
            </a:xfrm>
            <a:custGeom>
              <a:avLst/>
              <a:gdLst/>
              <a:ahLst/>
              <a:cxnLst/>
              <a:rect l="l" t="t" r="r" b="b"/>
              <a:pathLst>
                <a:path w="1463237" h="24050">
                  <a:moveTo>
                    <a:pt x="203200" y="0"/>
                  </a:moveTo>
                  <a:lnTo>
                    <a:pt x="1463237" y="0"/>
                  </a:lnTo>
                  <a:lnTo>
                    <a:pt x="1260037" y="24050"/>
                  </a:lnTo>
                  <a:lnTo>
                    <a:pt x="0" y="2405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101600" y="-38100"/>
              <a:ext cx="1260037" cy="62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576731"/>
            <a:ext cx="2658191" cy="1643224"/>
            <a:chOff x="0" y="0"/>
            <a:chExt cx="624390" cy="3859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4390" cy="385982"/>
            </a:xfrm>
            <a:custGeom>
              <a:avLst/>
              <a:gdLst/>
              <a:ahLst/>
              <a:cxnLst/>
              <a:rect l="l" t="t" r="r" b="b"/>
              <a:pathLst>
                <a:path w="624390" h="385982">
                  <a:moveTo>
                    <a:pt x="203200" y="0"/>
                  </a:moveTo>
                  <a:lnTo>
                    <a:pt x="624390" y="0"/>
                  </a:lnTo>
                  <a:lnTo>
                    <a:pt x="421190" y="385982"/>
                  </a:lnTo>
                  <a:lnTo>
                    <a:pt x="0" y="38598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421190" cy="424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6618543"/>
            <a:ext cx="2907615" cy="1643224"/>
            <a:chOff x="0" y="0"/>
            <a:chExt cx="682978" cy="3859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82978" cy="385982"/>
            </a:xfrm>
            <a:custGeom>
              <a:avLst/>
              <a:gdLst/>
              <a:ahLst/>
              <a:cxnLst/>
              <a:rect l="l" t="t" r="r" b="b"/>
              <a:pathLst>
                <a:path w="682978" h="385982">
                  <a:moveTo>
                    <a:pt x="203200" y="0"/>
                  </a:moveTo>
                  <a:lnTo>
                    <a:pt x="682978" y="0"/>
                  </a:lnTo>
                  <a:lnTo>
                    <a:pt x="479778" y="385982"/>
                  </a:lnTo>
                  <a:lnTo>
                    <a:pt x="0" y="38598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82D3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479778" cy="424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514350" y="9083380"/>
            <a:ext cx="19120649" cy="1667313"/>
            <a:chOff x="0" y="0"/>
            <a:chExt cx="5035891" cy="43912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35891" cy="439128"/>
            </a:xfrm>
            <a:custGeom>
              <a:avLst/>
              <a:gdLst/>
              <a:ahLst/>
              <a:cxnLst/>
              <a:rect l="l" t="t" r="r" b="b"/>
              <a:pathLst>
                <a:path w="5035891" h="439128">
                  <a:moveTo>
                    <a:pt x="0" y="0"/>
                  </a:moveTo>
                  <a:lnTo>
                    <a:pt x="5035891" y="0"/>
                  </a:lnTo>
                  <a:lnTo>
                    <a:pt x="5035891" y="439128"/>
                  </a:lnTo>
                  <a:lnTo>
                    <a:pt x="0" y="439128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5035891" cy="4772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6438573">
            <a:off x="16172600" y="7548597"/>
            <a:ext cx="2683131" cy="4253129"/>
            <a:chOff x="0" y="0"/>
            <a:chExt cx="426065" cy="67537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26065" cy="675371"/>
            </a:xfrm>
            <a:custGeom>
              <a:avLst/>
              <a:gdLst/>
              <a:ahLst/>
              <a:cxnLst/>
              <a:rect l="l" t="t" r="r" b="b"/>
              <a:pathLst>
                <a:path w="426065" h="675371">
                  <a:moveTo>
                    <a:pt x="203200" y="0"/>
                  </a:moveTo>
                  <a:lnTo>
                    <a:pt x="426065" y="0"/>
                  </a:lnTo>
                  <a:lnTo>
                    <a:pt x="222865" y="675371"/>
                  </a:lnTo>
                  <a:lnTo>
                    <a:pt x="0" y="67537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0D0D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222865" cy="713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2748832" y="1734709"/>
            <a:ext cx="7871573" cy="6263136"/>
            <a:chOff x="0" y="0"/>
            <a:chExt cx="2129325" cy="169422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29325" cy="1694230"/>
            </a:xfrm>
            <a:custGeom>
              <a:avLst/>
              <a:gdLst/>
              <a:ahLst/>
              <a:cxnLst/>
              <a:rect l="l" t="t" r="r" b="b"/>
              <a:pathLst>
                <a:path w="2129325" h="1694230">
                  <a:moveTo>
                    <a:pt x="203200" y="0"/>
                  </a:moveTo>
                  <a:lnTo>
                    <a:pt x="2129325" y="0"/>
                  </a:lnTo>
                  <a:lnTo>
                    <a:pt x="1926125" y="1694230"/>
                  </a:lnTo>
                  <a:lnTo>
                    <a:pt x="0" y="1694230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2"/>
              <a:stretch>
                <a:fillRect t="-44674" b="-44674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4244225" y="231286"/>
            <a:ext cx="10909936" cy="979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00"/>
              </a:lnSpc>
            </a:pPr>
            <a:r>
              <a:rPr lang="en-US" sz="6240" b="1">
                <a:solidFill>
                  <a:srgbClr val="1A1A1A"/>
                </a:solidFill>
                <a:latin typeface="Merriweather Sans Ultra-Bold"/>
                <a:ea typeface="Merriweather Sans Ultra-Bold"/>
                <a:cs typeface="Merriweather Sans Ultra-Bold"/>
                <a:sym typeface="Merriweather Sans Ultra-Bold"/>
              </a:rPr>
              <a:t>BELTS AND BELT DRIVES</a:t>
            </a:r>
          </a:p>
        </p:txBody>
      </p:sp>
      <p:sp>
        <p:nvSpPr>
          <p:cNvPr id="17" name="Freeform 17"/>
          <p:cNvSpPr/>
          <p:nvPr/>
        </p:nvSpPr>
        <p:spPr>
          <a:xfrm>
            <a:off x="4054325" y="503676"/>
            <a:ext cx="840397" cy="399188"/>
          </a:xfrm>
          <a:custGeom>
            <a:avLst/>
            <a:gdLst/>
            <a:ahLst/>
            <a:cxnLst/>
            <a:rect l="l" t="t" r="r" b="b"/>
            <a:pathLst>
              <a:path w="840397" h="399188">
                <a:moveTo>
                  <a:pt x="0" y="0"/>
                </a:moveTo>
                <a:lnTo>
                  <a:pt x="840397" y="0"/>
                </a:lnTo>
                <a:lnTo>
                  <a:pt x="840397" y="399188"/>
                </a:lnTo>
                <a:lnTo>
                  <a:pt x="0" y="3991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955392" y="2491280"/>
            <a:ext cx="3070483" cy="669363"/>
          </a:xfrm>
          <a:custGeom>
            <a:avLst/>
            <a:gdLst/>
            <a:ahLst/>
            <a:cxnLst/>
            <a:rect l="l" t="t" r="r" b="b"/>
            <a:pathLst>
              <a:path w="3070483" h="669363">
                <a:moveTo>
                  <a:pt x="0" y="0"/>
                </a:moveTo>
                <a:lnTo>
                  <a:pt x="3070483" y="0"/>
                </a:lnTo>
                <a:lnTo>
                  <a:pt x="3070483" y="669363"/>
                </a:lnTo>
                <a:lnTo>
                  <a:pt x="0" y="6693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7609" b="-19586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160377" y="3779114"/>
            <a:ext cx="3288003" cy="1087162"/>
          </a:xfrm>
          <a:custGeom>
            <a:avLst/>
            <a:gdLst/>
            <a:ahLst/>
            <a:cxnLst/>
            <a:rect l="l" t="t" r="r" b="b"/>
            <a:pathLst>
              <a:path w="3288003" h="1087162">
                <a:moveTo>
                  <a:pt x="0" y="0"/>
                </a:moveTo>
                <a:lnTo>
                  <a:pt x="3288004" y="0"/>
                </a:lnTo>
                <a:lnTo>
                  <a:pt x="3288004" y="1087163"/>
                </a:lnTo>
                <a:lnTo>
                  <a:pt x="0" y="10871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875086" y="2398343"/>
            <a:ext cx="1660876" cy="1194587"/>
          </a:xfrm>
          <a:custGeom>
            <a:avLst/>
            <a:gdLst/>
            <a:ahLst/>
            <a:cxnLst/>
            <a:rect l="l" t="t" r="r" b="b"/>
            <a:pathLst>
              <a:path w="1660876" h="1194587">
                <a:moveTo>
                  <a:pt x="0" y="0"/>
                </a:moveTo>
                <a:lnTo>
                  <a:pt x="1660875" y="0"/>
                </a:lnTo>
                <a:lnTo>
                  <a:pt x="1660875" y="1194587"/>
                </a:lnTo>
                <a:lnTo>
                  <a:pt x="0" y="11945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6072664" y="4974420"/>
            <a:ext cx="4953211" cy="4531661"/>
          </a:xfrm>
          <a:custGeom>
            <a:avLst/>
            <a:gdLst/>
            <a:ahLst/>
            <a:cxnLst/>
            <a:rect l="l" t="t" r="r" b="b"/>
            <a:pathLst>
              <a:path w="4953211" h="4531661">
                <a:moveTo>
                  <a:pt x="0" y="0"/>
                </a:moveTo>
                <a:lnTo>
                  <a:pt x="4953211" y="0"/>
                </a:lnTo>
                <a:lnTo>
                  <a:pt x="4953211" y="4531661"/>
                </a:lnTo>
                <a:lnTo>
                  <a:pt x="0" y="45316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2278693" y="1716516"/>
            <a:ext cx="5235473" cy="165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40"/>
              </a:lnSpc>
            </a:pPr>
            <a:r>
              <a:rPr lang="en-US" sz="1600" i="1">
                <a:solidFill>
                  <a:srgbClr val="1A1A1A"/>
                </a:solidFill>
                <a:latin typeface="Inter 1 Italics"/>
                <a:ea typeface="Inter 1 Italics"/>
                <a:cs typeface="Inter 1 Italics"/>
                <a:sym typeface="Inter 1 Italics"/>
              </a:rPr>
              <a:t>High-quality belts designed for reliable power transmission, high efficiency, and long service life, with resistance to wear, temperature, and chemical influences.</a:t>
            </a:r>
          </a:p>
          <a:p>
            <a:pPr algn="just">
              <a:lnSpc>
                <a:spcPts val="2240"/>
              </a:lnSpc>
            </a:pPr>
            <a:endParaRPr lang="en-US" sz="1600" i="1">
              <a:solidFill>
                <a:srgbClr val="1A1A1A"/>
              </a:solidFill>
              <a:latin typeface="Inter 1 Italics"/>
              <a:ea typeface="Inter 1 Italics"/>
              <a:cs typeface="Inter 1 Italics"/>
              <a:sym typeface="Inter 1 Italics"/>
            </a:endParaRPr>
          </a:p>
          <a:p>
            <a:pPr algn="just">
              <a:lnSpc>
                <a:spcPts val="2240"/>
              </a:lnSpc>
            </a:pPr>
            <a:endParaRPr lang="en-US" sz="1600" i="1">
              <a:solidFill>
                <a:srgbClr val="1A1A1A"/>
              </a:solidFill>
              <a:latin typeface="Inter 1 Italics"/>
              <a:ea typeface="Inter 1 Italics"/>
              <a:cs typeface="Inter 1 Italics"/>
              <a:sym typeface="Inter 1 Italics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11953512" y="3915107"/>
            <a:ext cx="5557597" cy="4869729"/>
            <a:chOff x="0" y="0"/>
            <a:chExt cx="1463729" cy="112596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463729" cy="1125964"/>
            </a:xfrm>
            <a:custGeom>
              <a:avLst/>
              <a:gdLst/>
              <a:ahLst/>
              <a:cxnLst/>
              <a:rect l="l" t="t" r="r" b="b"/>
              <a:pathLst>
                <a:path w="1463729" h="1125964">
                  <a:moveTo>
                    <a:pt x="0" y="0"/>
                  </a:moveTo>
                  <a:lnTo>
                    <a:pt x="1463729" y="0"/>
                  </a:lnTo>
                  <a:lnTo>
                    <a:pt x="1463729" y="1125964"/>
                  </a:lnTo>
                  <a:lnTo>
                    <a:pt x="0" y="1125964"/>
                  </a:lnTo>
                  <a:close/>
                </a:path>
              </a:pathLst>
            </a:custGeom>
            <a:solidFill>
              <a:srgbClr val="CB221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463729" cy="11640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2278693" y="6578981"/>
            <a:ext cx="5324503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✓ High power transmission</a:t>
            </a:r>
          </a:p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✓ Reduced slippage</a:t>
            </a:r>
          </a:p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✓ Resistance to temperature and chemicals</a:t>
            </a:r>
          </a:p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✓ Long service life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278693" y="3921774"/>
            <a:ext cx="3967907" cy="2233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6"/>
              </a:lnSpc>
              <a:spcBef>
                <a:spcPct val="0"/>
              </a:spcBef>
            </a:pPr>
            <a:r>
              <a:rPr lang="en-US" sz="2190" b="1" dirty="0">
                <a:solidFill>
                  <a:srgbClr val="F8F0E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</a:t>
            </a:r>
            <a:r>
              <a:rPr lang="en-US" sz="2190" b="1" u="none" dirty="0">
                <a:solidFill>
                  <a:srgbClr val="F8F0E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</a:t>
            </a:r>
            <a:r>
              <a:rPr lang="en-US" sz="2190" b="1" dirty="0">
                <a:solidFill>
                  <a:srgbClr val="F8F0E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ODUC</a:t>
            </a:r>
            <a:r>
              <a:rPr lang="en-US" sz="2190" b="1" u="none" dirty="0">
                <a:solidFill>
                  <a:srgbClr val="F8F0E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</a:t>
            </a:r>
            <a:r>
              <a:rPr lang="en-US" sz="2190" b="1" dirty="0">
                <a:solidFill>
                  <a:srgbClr val="F8F0E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R</a:t>
            </a:r>
            <a:r>
              <a:rPr lang="en-US" sz="2190" b="1" u="none" dirty="0">
                <a:solidFill>
                  <a:srgbClr val="F8F0E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</a:t>
            </a:r>
            <a:r>
              <a:rPr lang="en-US" sz="2190" b="1" dirty="0">
                <a:solidFill>
                  <a:srgbClr val="F8F0E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GE</a:t>
            </a:r>
          </a:p>
          <a:p>
            <a:pPr algn="l">
              <a:lnSpc>
                <a:spcPts val="3066"/>
              </a:lnSpc>
              <a:spcBef>
                <a:spcPct val="0"/>
              </a:spcBef>
            </a:pPr>
            <a:endParaRPr lang="en-US" sz="2190" b="1" dirty="0">
              <a:solidFill>
                <a:srgbClr val="F8F0EE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3066"/>
              </a:lnSpc>
              <a:spcBef>
                <a:spcPct val="0"/>
              </a:spcBef>
            </a:pPr>
            <a:r>
              <a:rPr lang="en-US" sz="2190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✓ V-belts</a:t>
            </a:r>
          </a:p>
          <a:p>
            <a:pPr algn="l">
              <a:lnSpc>
                <a:spcPts val="3066"/>
              </a:lnSpc>
              <a:spcBef>
                <a:spcPct val="0"/>
              </a:spcBef>
            </a:pPr>
            <a:r>
              <a:rPr lang="en-US" sz="2190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✓ Timing belts</a:t>
            </a:r>
          </a:p>
          <a:p>
            <a:pPr algn="l">
              <a:lnSpc>
                <a:spcPts val="3066"/>
              </a:lnSpc>
              <a:spcBef>
                <a:spcPct val="0"/>
              </a:spcBef>
            </a:pPr>
            <a:r>
              <a:rPr lang="en-US" sz="2190" dirty="0">
                <a:solidFill>
                  <a:srgbClr val="F8F0EE"/>
                </a:solidFill>
                <a:latin typeface="Canva Sans"/>
                <a:ea typeface="Canva Sans"/>
                <a:cs typeface="Canva Sans"/>
                <a:sym typeface="Canva Sans"/>
              </a:rPr>
              <a:t> ✓ Belt drives and accessories</a:t>
            </a:r>
          </a:p>
          <a:p>
            <a:pPr algn="l">
              <a:lnSpc>
                <a:spcPts val="2760"/>
              </a:lnSpc>
              <a:spcBef>
                <a:spcPct val="0"/>
              </a:spcBef>
            </a:pPr>
            <a:endParaRPr lang="en-US" sz="2190" dirty="0">
              <a:solidFill>
                <a:srgbClr val="F8F0EE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5446662" y="9423506"/>
            <a:ext cx="2795858" cy="503312"/>
          </a:xfrm>
          <a:custGeom>
            <a:avLst/>
            <a:gdLst/>
            <a:ahLst/>
            <a:cxnLst/>
            <a:rect l="l" t="t" r="r" b="b"/>
            <a:pathLst>
              <a:path w="2795858" h="503312">
                <a:moveTo>
                  <a:pt x="0" y="0"/>
                </a:moveTo>
                <a:lnTo>
                  <a:pt x="2795858" y="0"/>
                </a:lnTo>
                <a:lnTo>
                  <a:pt x="2795858" y="503311"/>
                </a:lnTo>
                <a:lnTo>
                  <a:pt x="0" y="5033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6"/>
            </a:stretch>
          </a:blipFill>
        </p:spPr>
      </p:sp>
      <p:sp>
        <p:nvSpPr>
          <p:cNvPr id="29" name="Freeform 29"/>
          <p:cNvSpPr/>
          <p:nvPr/>
        </p:nvSpPr>
        <p:spPr>
          <a:xfrm rot="584201">
            <a:off x="16955564" y="3327685"/>
            <a:ext cx="3631630" cy="3631630"/>
          </a:xfrm>
          <a:custGeom>
            <a:avLst/>
            <a:gdLst/>
            <a:ahLst/>
            <a:cxnLst/>
            <a:rect l="l" t="t" r="r" b="b"/>
            <a:pathLst>
              <a:path w="3631630" h="3631630">
                <a:moveTo>
                  <a:pt x="0" y="0"/>
                </a:moveTo>
                <a:lnTo>
                  <a:pt x="3631630" y="0"/>
                </a:lnTo>
                <a:lnTo>
                  <a:pt x="3631630" y="3631630"/>
                </a:lnTo>
                <a:lnTo>
                  <a:pt x="0" y="36316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584201">
            <a:off x="-1815815" y="8471185"/>
            <a:ext cx="3631630" cy="3631630"/>
          </a:xfrm>
          <a:custGeom>
            <a:avLst/>
            <a:gdLst/>
            <a:ahLst/>
            <a:cxnLst/>
            <a:rect l="l" t="t" r="r" b="b"/>
            <a:pathLst>
              <a:path w="3631630" h="3631630">
                <a:moveTo>
                  <a:pt x="0" y="0"/>
                </a:moveTo>
                <a:lnTo>
                  <a:pt x="3631630" y="0"/>
                </a:lnTo>
                <a:lnTo>
                  <a:pt x="3631630" y="3631630"/>
                </a:lnTo>
                <a:lnTo>
                  <a:pt x="0" y="36316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</a:blip>
            <a:stretch>
              <a:fillRect/>
            </a:stretch>
          </a:blipFill>
        </p:spPr>
      </p:sp>
      <p:grpSp>
        <p:nvGrpSpPr>
          <p:cNvPr id="31" name="Group 31"/>
          <p:cNvGrpSpPr/>
          <p:nvPr/>
        </p:nvGrpSpPr>
        <p:grpSpPr>
          <a:xfrm rot="-10800000">
            <a:off x="13447635" y="3019941"/>
            <a:ext cx="2897589" cy="47625"/>
            <a:chOff x="0" y="0"/>
            <a:chExt cx="1463237" cy="2405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463237" cy="24050"/>
            </a:xfrm>
            <a:custGeom>
              <a:avLst/>
              <a:gdLst/>
              <a:ahLst/>
              <a:cxnLst/>
              <a:rect l="l" t="t" r="r" b="b"/>
              <a:pathLst>
                <a:path w="1463237" h="24050">
                  <a:moveTo>
                    <a:pt x="203200" y="0"/>
                  </a:moveTo>
                  <a:lnTo>
                    <a:pt x="1463237" y="0"/>
                  </a:lnTo>
                  <a:lnTo>
                    <a:pt x="1260037" y="24050"/>
                  </a:lnTo>
                  <a:lnTo>
                    <a:pt x="0" y="2405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12200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101600" y="-38100"/>
              <a:ext cx="1260037" cy="62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922</Words>
  <Application>Microsoft Office PowerPoint</Application>
  <PresentationFormat>Prilagođeno</PresentationFormat>
  <Paragraphs>177</Paragraphs>
  <Slides>17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16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34" baseType="lpstr">
      <vt:lpstr>Inter 1 Italics</vt:lpstr>
      <vt:lpstr>Inter 1 Medium</vt:lpstr>
      <vt:lpstr>Arial</vt:lpstr>
      <vt:lpstr>Merriweather Sans Ultra-Bold</vt:lpstr>
      <vt:lpstr>Inter 1</vt:lpstr>
      <vt:lpstr>Inter 2</vt:lpstr>
      <vt:lpstr>Merriweather Sans Bold</vt:lpstr>
      <vt:lpstr>Canva Sans</vt:lpstr>
      <vt:lpstr>Canva Sans Bold</vt:lpstr>
      <vt:lpstr>Inter 1 Bold</vt:lpstr>
      <vt:lpstr>Canva Sans Italics</vt:lpstr>
      <vt:lpstr>Glacial Indifference Bold</vt:lpstr>
      <vt:lpstr>IBM Plex Mono Bold</vt:lpstr>
      <vt:lpstr>Inter 1 Bold Italics</vt:lpstr>
      <vt:lpstr>Calibri</vt:lpstr>
      <vt:lpstr>Inter 2 Bold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ASTRAPROM – kopija</dc:title>
  <cp:lastModifiedBy>Marija Takač</cp:lastModifiedBy>
  <cp:revision>3</cp:revision>
  <dcterms:created xsi:type="dcterms:W3CDTF">2006-08-16T00:00:00Z</dcterms:created>
  <dcterms:modified xsi:type="dcterms:W3CDTF">2026-04-16T06:25:01Z</dcterms:modified>
  <dc:identifier>DAHG0ZKmy44</dc:identifier>
</cp:coreProperties>
</file>