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jNXnBOkitMvO/mMLhy+T5oa672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C6323-5950-4599-9C02-B9DDD62CC51C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5184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86.jp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22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10.jpg"/><Relationship Id="rId7" Type="http://schemas.openxmlformats.org/officeDocument/2006/relationships/image" Target="../media/image112.jp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5" Type="http://schemas.openxmlformats.org/officeDocument/2006/relationships/image" Target="../media/image12.jp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1.jpg"/><Relationship Id="rId9" Type="http://schemas.openxmlformats.org/officeDocument/2006/relationships/image" Target="../media/image14.jpg"/><Relationship Id="rId1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g"/><Relationship Id="rId11" Type="http://schemas.openxmlformats.org/officeDocument/2006/relationships/image" Target="../media/image131.png"/><Relationship Id="rId5" Type="http://schemas.openxmlformats.org/officeDocument/2006/relationships/image" Target="../media/image125.jp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13" Type="http://schemas.openxmlformats.org/officeDocument/2006/relationships/image" Target="../media/image141.jpg"/><Relationship Id="rId3" Type="http://schemas.openxmlformats.org/officeDocument/2006/relationships/image" Target="../media/image132.jpg"/><Relationship Id="rId7" Type="http://schemas.openxmlformats.org/officeDocument/2006/relationships/image" Target="../media/image135.jp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jp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22.jpg"/><Relationship Id="rId9" Type="http://schemas.openxmlformats.org/officeDocument/2006/relationships/image" Target="../media/image1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gif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11.jpg"/><Relationship Id="rId9" Type="http://schemas.openxmlformats.org/officeDocument/2006/relationships/image" Target="../media/image50.png"/><Relationship Id="rId14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22.jp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11.jp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1.jp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png"/><Relationship Id="rId3" Type="http://schemas.openxmlformats.org/officeDocument/2006/relationships/image" Target="../media/image83.jpg"/><Relationship Id="rId7" Type="http://schemas.openxmlformats.org/officeDocument/2006/relationships/image" Target="../media/image22.jp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11" Type="http://schemas.openxmlformats.org/officeDocument/2006/relationships/image" Target="../media/image90.png"/><Relationship Id="rId5" Type="http://schemas.openxmlformats.org/officeDocument/2006/relationships/image" Target="../media/image85.jpg"/><Relationship Id="rId10" Type="http://schemas.openxmlformats.org/officeDocument/2006/relationships/image" Target="../media/image89.jpg"/><Relationship Id="rId4" Type="http://schemas.openxmlformats.org/officeDocument/2006/relationships/image" Target="../media/image84.jp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3271289" y="2422044"/>
            <a:ext cx="4387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 smtClean="0">
                <a:solidFill>
                  <a:schemeClr val="bg1"/>
                </a:solidFill>
              </a:rPr>
              <a:t>ASTRAPROM D.O.O.</a:t>
            </a:r>
            <a:endParaRPr lang="hr-HR" sz="6000" b="1" dirty="0">
              <a:solidFill>
                <a:schemeClr val="bg1"/>
              </a:solidFill>
            </a:endParaRPr>
          </a:p>
        </p:txBody>
      </p:sp>
      <p:sp>
        <p:nvSpPr>
          <p:cNvPr id="19" name="Pravokutnik 18"/>
          <p:cNvSpPr/>
          <p:nvPr/>
        </p:nvSpPr>
        <p:spPr>
          <a:xfrm>
            <a:off x="0" y="0"/>
            <a:ext cx="4670537" cy="6866260"/>
          </a:xfrm>
          <a:custGeom>
            <a:avLst/>
            <a:gdLst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5000321 w 5000321"/>
              <a:gd name="connsiteY2" fmla="*/ 686626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2302092 w 5000321"/>
              <a:gd name="connsiteY2" fmla="*/ 683628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1492623 w 5000321"/>
              <a:gd name="connsiteY2" fmla="*/ 683628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3306432"/>
              <a:gd name="connsiteY0" fmla="*/ 0 h 6866260"/>
              <a:gd name="connsiteX1" fmla="*/ 3306432 w 3306432"/>
              <a:gd name="connsiteY1" fmla="*/ 14990 h 6866260"/>
              <a:gd name="connsiteX2" fmla="*/ 1492623 w 3306432"/>
              <a:gd name="connsiteY2" fmla="*/ 6836280 h 6866260"/>
              <a:gd name="connsiteX3" fmla="*/ 0 w 3306432"/>
              <a:gd name="connsiteY3" fmla="*/ 6866260 h 6866260"/>
              <a:gd name="connsiteX4" fmla="*/ 0 w 3306432"/>
              <a:gd name="connsiteY4" fmla="*/ 0 h 6866260"/>
              <a:gd name="connsiteX0" fmla="*/ 0 w 4670537"/>
              <a:gd name="connsiteY0" fmla="*/ 0 h 6866260"/>
              <a:gd name="connsiteX1" fmla="*/ 4670537 w 4670537"/>
              <a:gd name="connsiteY1" fmla="*/ 14990 h 6866260"/>
              <a:gd name="connsiteX2" fmla="*/ 1492623 w 4670537"/>
              <a:gd name="connsiteY2" fmla="*/ 6836280 h 6866260"/>
              <a:gd name="connsiteX3" fmla="*/ 0 w 4670537"/>
              <a:gd name="connsiteY3" fmla="*/ 6866260 h 6866260"/>
              <a:gd name="connsiteX4" fmla="*/ 0 w 4670537"/>
              <a:gd name="connsiteY4" fmla="*/ 0 h 68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537" h="6866260">
                <a:moveTo>
                  <a:pt x="0" y="0"/>
                </a:moveTo>
                <a:lnTo>
                  <a:pt x="4670537" y="14990"/>
                </a:lnTo>
                <a:lnTo>
                  <a:pt x="1492623" y="6836280"/>
                </a:lnTo>
                <a:lnTo>
                  <a:pt x="0" y="6866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-25655" y="3451071"/>
            <a:ext cx="839449" cy="21449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kstniOkvir 13"/>
          <p:cNvSpPr txBox="1"/>
          <p:nvPr/>
        </p:nvSpPr>
        <p:spPr>
          <a:xfrm rot="16200000">
            <a:off x="-361867" y="4074928"/>
            <a:ext cx="1489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</a:rPr>
              <a:t>2024.</a:t>
            </a:r>
            <a:endParaRPr lang="hr-HR" sz="3200" dirty="0">
              <a:solidFill>
                <a:schemeClr val="bg1"/>
              </a:solidFill>
            </a:endParaRPr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60"/>
            <a:ext cx="2685738" cy="21485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45" y="3190722"/>
            <a:ext cx="1426983" cy="264122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r="9055"/>
          <a:stretch/>
        </p:blipFill>
        <p:spPr>
          <a:xfrm>
            <a:off x="2697479" y="0"/>
            <a:ext cx="4859261" cy="350868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1" y="3508683"/>
            <a:ext cx="4964929" cy="33575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3"/>
          <a:stretch/>
        </p:blipFill>
        <p:spPr>
          <a:xfrm>
            <a:off x="4795656" y="3500422"/>
            <a:ext cx="2457386" cy="33575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b="5113"/>
          <a:stretch/>
        </p:blipFill>
        <p:spPr>
          <a:xfrm>
            <a:off x="2700068" y="3508682"/>
            <a:ext cx="2095588" cy="33406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/>
          <a:stretch/>
        </p:blipFill>
        <p:spPr>
          <a:xfrm>
            <a:off x="7431969" y="0"/>
            <a:ext cx="4760031" cy="35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093" y="0"/>
            <a:ext cx="44269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0"/>
          <p:cNvSpPr/>
          <p:nvPr/>
        </p:nvSpPr>
        <p:spPr>
          <a:xfrm rot="734068">
            <a:off x="7066484" y="-261270"/>
            <a:ext cx="2522038" cy="7127889"/>
          </a:xfrm>
          <a:custGeom>
            <a:avLst/>
            <a:gdLst/>
            <a:ahLst/>
            <a:cxnLst/>
            <a:rect l="l" t="t" r="r" b="b"/>
            <a:pathLst>
              <a:path w="1954611" h="4718900" extrusionOk="0">
                <a:moveTo>
                  <a:pt x="0" y="279649"/>
                </a:moveTo>
                <a:cubicBezTo>
                  <a:pt x="534099" y="175303"/>
                  <a:pt x="1063952" y="104346"/>
                  <a:pt x="1598051" y="0"/>
                </a:cubicBezTo>
                <a:cubicBezTo>
                  <a:pt x="1648616" y="677674"/>
                  <a:pt x="1712085" y="1320358"/>
                  <a:pt x="1762650" y="1998032"/>
                </a:cubicBezTo>
                <a:lnTo>
                  <a:pt x="1954611" y="4570665"/>
                </a:lnTo>
                <a:lnTo>
                  <a:pt x="1135768" y="4718900"/>
                </a:lnTo>
                <a:cubicBezTo>
                  <a:pt x="918891" y="3895982"/>
                  <a:pt x="765111" y="3285923"/>
                  <a:pt x="548234" y="2463005"/>
                </a:cubicBezTo>
                <a:lnTo>
                  <a:pt x="0" y="279649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0"/>
          <p:cNvSpPr/>
          <p:nvPr/>
        </p:nvSpPr>
        <p:spPr>
          <a:xfrm rot="10800000">
            <a:off x="8823737" y="0"/>
            <a:ext cx="3369812" cy="6865219"/>
          </a:xfrm>
          <a:custGeom>
            <a:avLst/>
            <a:gdLst/>
            <a:ahLst/>
            <a:cxnLst/>
            <a:rect l="l" t="t" r="r" b="b"/>
            <a:pathLst>
              <a:path w="4536108" h="7368130" extrusionOk="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07" y="85573"/>
            <a:ext cx="2048146" cy="163851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0"/>
          <p:cNvSpPr txBox="1"/>
          <p:nvPr/>
        </p:nvSpPr>
        <p:spPr>
          <a:xfrm>
            <a:off x="7447988" y="2707632"/>
            <a:ext cx="51307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KOTAČI</a:t>
            </a: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07" y="5485409"/>
            <a:ext cx="1372591" cy="137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402" y="5620333"/>
            <a:ext cx="1244886" cy="124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2845" y="5938469"/>
            <a:ext cx="926750" cy="9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25167" y="5467194"/>
            <a:ext cx="1355742" cy="135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98876" y="5569531"/>
            <a:ext cx="1308738" cy="130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84" y="5949459"/>
            <a:ext cx="915760" cy="91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1086" y="5524553"/>
            <a:ext cx="1372591" cy="137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27072" y="5657675"/>
            <a:ext cx="1271396" cy="12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14191" y="5908129"/>
            <a:ext cx="987430" cy="98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48079" y="3781778"/>
            <a:ext cx="1696569" cy="169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173310" y="4046685"/>
            <a:ext cx="1406875" cy="14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791967" y="4544095"/>
            <a:ext cx="989320" cy="98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6513" y="3507415"/>
            <a:ext cx="1738776" cy="173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50465" y="3933785"/>
            <a:ext cx="1392556" cy="139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857734" y="4485649"/>
            <a:ext cx="890361" cy="89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43021" y="374987"/>
            <a:ext cx="38100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 txBox="1"/>
          <p:nvPr/>
        </p:nvSpPr>
        <p:spPr>
          <a:xfrm>
            <a:off x="304556" y="1938235"/>
            <a:ext cx="44874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Tellure Rôta je proizvođač industrijskih kotača te jamči visokokvalitetne proizvode proizvedene u Italiji za čiju izradu upotrebljava najnovije tehnologije na tržištu.</a:t>
            </a:r>
            <a:endParaRPr/>
          </a:p>
        </p:txBody>
      </p:sp>
      <p:sp>
        <p:nvSpPr>
          <p:cNvPr id="319" name="Google Shape;319;p10"/>
          <p:cNvSpPr txBox="1"/>
          <p:nvPr/>
        </p:nvSpPr>
        <p:spPr>
          <a:xfrm>
            <a:off x="5048065" y="1450899"/>
            <a:ext cx="258362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Nudimo: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Polipropilen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Poliamid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Poliuretan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Kotače za visoke temperature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Gumene kotače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1"/>
          <p:cNvPicPr preferRelativeResize="0"/>
          <p:nvPr/>
        </p:nvPicPr>
        <p:blipFill rotWithShape="1">
          <a:blip r:embed="rId3">
            <a:alphaModFix/>
          </a:blip>
          <a:srcRect l="8053" t="-1538" r="50531" b="1538"/>
          <a:stretch/>
        </p:blipFill>
        <p:spPr>
          <a:xfrm>
            <a:off x="7867" y="-126586"/>
            <a:ext cx="4344881" cy="69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"/>
          <p:cNvSpPr/>
          <p:nvPr/>
        </p:nvSpPr>
        <p:spPr>
          <a:xfrm rot="734068">
            <a:off x="589465" y="-279577"/>
            <a:ext cx="4553383" cy="6903760"/>
          </a:xfrm>
          <a:custGeom>
            <a:avLst/>
            <a:gdLst/>
            <a:ahLst/>
            <a:cxnLst/>
            <a:rect l="l" t="t" r="r" b="b"/>
            <a:pathLst>
              <a:path w="3528930" h="4570519" extrusionOk="0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0" y="-28288"/>
            <a:ext cx="3557057" cy="6908273"/>
          </a:xfrm>
          <a:custGeom>
            <a:avLst/>
            <a:gdLst/>
            <a:ahLst/>
            <a:cxnLst/>
            <a:rect l="l" t="t" r="r" b="b"/>
            <a:pathLst>
              <a:path w="3077021" h="5983560" extrusionOk="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" name="Google Shape;329;p11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0" name="Google Shape;3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1"/>
          <p:cNvSpPr txBox="1"/>
          <p:nvPr/>
        </p:nvSpPr>
        <p:spPr>
          <a:xfrm>
            <a:off x="-90325" y="1369910"/>
            <a:ext cx="444188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LJEPILA,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ULJA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MAZIVA</a:t>
            </a:r>
            <a:endParaRPr sz="6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9059" y="322940"/>
            <a:ext cx="2892552" cy="32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4249" y="610087"/>
            <a:ext cx="3231358" cy="163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1"/>
          <p:cNvPicPr preferRelativeResize="0"/>
          <p:nvPr/>
        </p:nvPicPr>
        <p:blipFill rotWithShape="1">
          <a:blip r:embed="rId7">
            <a:alphaModFix/>
          </a:blip>
          <a:srcRect t="21110" b="15973"/>
          <a:stretch/>
        </p:blipFill>
        <p:spPr>
          <a:xfrm>
            <a:off x="5063412" y="794494"/>
            <a:ext cx="1959223" cy="139520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1"/>
          <p:cNvSpPr txBox="1"/>
          <p:nvPr/>
        </p:nvSpPr>
        <p:spPr>
          <a:xfrm>
            <a:off x="4661286" y="2004158"/>
            <a:ext cx="33129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Nudimo sve uređaje za podmazivanje i tehničku podršku za sve alate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6" name="Google Shape;336;p11"/>
          <p:cNvCxnSpPr/>
          <p:nvPr/>
        </p:nvCxnSpPr>
        <p:spPr>
          <a:xfrm rot="10800000" flipH="1">
            <a:off x="4573403" y="2887356"/>
            <a:ext cx="7426806" cy="42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7" name="Google Shape;33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89363" y="366164"/>
            <a:ext cx="1641192" cy="335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11"/>
          <p:cNvCxnSpPr/>
          <p:nvPr/>
        </p:nvCxnSpPr>
        <p:spPr>
          <a:xfrm rot="10800000" flipH="1">
            <a:off x="4611635" y="4986867"/>
            <a:ext cx="7426806" cy="42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9" name="Google Shape;33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39059" y="5394701"/>
            <a:ext cx="2613460" cy="93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49107" y="4904792"/>
            <a:ext cx="3409561" cy="191787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1"/>
          <p:cNvSpPr txBox="1"/>
          <p:nvPr/>
        </p:nvSpPr>
        <p:spPr>
          <a:xfrm>
            <a:off x="7974249" y="2004158"/>
            <a:ext cx="448956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Visoko učinkovita rješenja za lijepljenje, brtvenje i premazivanje površina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7608227" y="5198010"/>
            <a:ext cx="208176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HEAVY DUTY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VIB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TEMP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ULTRA HIGH TEMP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SPEED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1739788" y="3425849"/>
            <a:ext cx="48552" cy="94186"/>
          </a:xfrm>
          <a:prstGeom prst="ellipse">
            <a:avLst/>
          </a:prstGeom>
          <a:solidFill>
            <a:srgbClr val="9835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68126" y="3275882"/>
            <a:ext cx="1720128" cy="114904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1"/>
          <p:cNvSpPr txBox="1"/>
          <p:nvPr/>
        </p:nvSpPr>
        <p:spPr>
          <a:xfrm>
            <a:off x="6447715" y="2994450"/>
            <a:ext cx="58617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CRC Industries svjetski je lider u proizvodnji specijalnih kemikalija za profesionalce u održavanju i popravcima u industriji.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03614" y="3689076"/>
            <a:ext cx="1302041" cy="119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14068" y="3669785"/>
            <a:ext cx="396944" cy="117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12682" y="3678655"/>
            <a:ext cx="382747" cy="117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08227" y="3598485"/>
            <a:ext cx="1615731" cy="138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23243" y="3713790"/>
            <a:ext cx="518808" cy="11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37824" y="3679226"/>
            <a:ext cx="1193773" cy="116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86529" y="3689076"/>
            <a:ext cx="544425" cy="1181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2"/>
          <p:cNvPicPr preferRelativeResize="0"/>
          <p:nvPr/>
        </p:nvPicPr>
        <p:blipFill rotWithShape="1">
          <a:blip r:embed="rId3">
            <a:alphaModFix/>
          </a:blip>
          <a:srcRect l="1541" r="37801"/>
          <a:stretch/>
        </p:blipFill>
        <p:spPr>
          <a:xfrm>
            <a:off x="7752524" y="-14465"/>
            <a:ext cx="444890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2"/>
          <p:cNvPicPr preferRelativeResize="0"/>
          <p:nvPr/>
        </p:nvPicPr>
        <p:blipFill rotWithShape="1">
          <a:blip r:embed="rId4">
            <a:alphaModFix/>
          </a:blip>
          <a:srcRect b="4079"/>
          <a:stretch/>
        </p:blipFill>
        <p:spPr>
          <a:xfrm>
            <a:off x="3974789" y="1176068"/>
            <a:ext cx="3316348" cy="31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2"/>
          <p:cNvPicPr preferRelativeResize="0"/>
          <p:nvPr/>
        </p:nvPicPr>
        <p:blipFill rotWithShape="1">
          <a:blip r:embed="rId5">
            <a:alphaModFix/>
          </a:blip>
          <a:srcRect b="10772"/>
          <a:stretch/>
        </p:blipFill>
        <p:spPr>
          <a:xfrm>
            <a:off x="1927757" y="1716087"/>
            <a:ext cx="2047032" cy="182652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2"/>
          <p:cNvSpPr/>
          <p:nvPr/>
        </p:nvSpPr>
        <p:spPr>
          <a:xfrm rot="734068">
            <a:off x="7048275" y="-266070"/>
            <a:ext cx="2522038" cy="7178322"/>
          </a:xfrm>
          <a:custGeom>
            <a:avLst/>
            <a:gdLst/>
            <a:ahLst/>
            <a:cxnLst/>
            <a:rect l="l" t="t" r="r" b="b"/>
            <a:pathLst>
              <a:path w="1954611" h="4752288" extrusionOk="0">
                <a:moveTo>
                  <a:pt x="0" y="313037"/>
                </a:moveTo>
                <a:lnTo>
                  <a:pt x="1602297" y="0"/>
                </a:lnTo>
                <a:cubicBezTo>
                  <a:pt x="1652862" y="677674"/>
                  <a:pt x="1712085" y="1353746"/>
                  <a:pt x="1762650" y="2031420"/>
                </a:cubicBezTo>
                <a:lnTo>
                  <a:pt x="1954611" y="4604053"/>
                </a:lnTo>
                <a:lnTo>
                  <a:pt x="1135768" y="4752288"/>
                </a:lnTo>
                <a:cubicBezTo>
                  <a:pt x="918891" y="3929370"/>
                  <a:pt x="765111" y="3319311"/>
                  <a:pt x="548234" y="2496393"/>
                </a:cubicBezTo>
                <a:lnTo>
                  <a:pt x="0" y="313037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2"/>
          <p:cNvSpPr/>
          <p:nvPr/>
        </p:nvSpPr>
        <p:spPr>
          <a:xfrm rot="10800000">
            <a:off x="8822188" y="-7219"/>
            <a:ext cx="3369812" cy="6865219"/>
          </a:xfrm>
          <a:custGeom>
            <a:avLst/>
            <a:gdLst/>
            <a:ahLst/>
            <a:cxnLst/>
            <a:rect l="l" t="t" r="r" b="b"/>
            <a:pathLst>
              <a:path w="4536108" h="7368130" extrusionOk="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07" y="85573"/>
            <a:ext cx="1711266" cy="13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2"/>
          <p:cNvSpPr txBox="1"/>
          <p:nvPr/>
        </p:nvSpPr>
        <p:spPr>
          <a:xfrm>
            <a:off x="7819690" y="1877414"/>
            <a:ext cx="4441884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ROBA ZAŠTITE NA RADU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VENDING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0734" y="1573297"/>
            <a:ext cx="1692660" cy="169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2"/>
          <p:cNvPicPr preferRelativeResize="0"/>
          <p:nvPr/>
        </p:nvPicPr>
        <p:blipFill rotWithShape="1">
          <a:blip r:embed="rId8">
            <a:alphaModFix/>
          </a:blip>
          <a:srcRect l="25924" t="729" r="26338"/>
          <a:stretch/>
        </p:blipFill>
        <p:spPr>
          <a:xfrm>
            <a:off x="6317290" y="1686172"/>
            <a:ext cx="1262090" cy="262452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2"/>
          <p:cNvSpPr txBox="1"/>
          <p:nvPr/>
        </p:nvSpPr>
        <p:spPr>
          <a:xfrm>
            <a:off x="1794807" y="249858"/>
            <a:ext cx="596417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ponudi imamo radnu odjeću i obuću prilagođenu za sve vrste industrije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Materijali radne odjeće koji su u ponudi pružaju svojstva poput prozračnosti, vodonepropusnosti, rastezljivosti na pojedinim dijelovima te robusnosti po potrebi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2"/>
          <p:cNvSpPr/>
          <p:nvPr/>
        </p:nvSpPr>
        <p:spPr>
          <a:xfrm>
            <a:off x="10475407" y="3326004"/>
            <a:ext cx="45719" cy="45719"/>
          </a:xfrm>
          <a:prstGeom prst="ellipse">
            <a:avLst/>
          </a:prstGeom>
          <a:solidFill>
            <a:srgbClr val="762B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7900" y="2880092"/>
            <a:ext cx="1551454" cy="155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12"/>
          <p:cNvCxnSpPr/>
          <p:nvPr/>
        </p:nvCxnSpPr>
        <p:spPr>
          <a:xfrm>
            <a:off x="45846" y="4339430"/>
            <a:ext cx="7724274" cy="24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3" name="Google Shape;373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9874" y="4427427"/>
            <a:ext cx="1463152" cy="233733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2"/>
          <p:cNvSpPr txBox="1"/>
          <p:nvPr/>
        </p:nvSpPr>
        <p:spPr>
          <a:xfrm>
            <a:off x="1794807" y="4496931"/>
            <a:ext cx="595771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Korištenje vending aparata osigurava pristup proizvodima 24h dnevno, smanjenje potrošnje opreme zaštite na radu 30-40% , punjenje artikala i održavanje vođene od strane ugovorenog partnera, 490 pretinaca unutar aparata.</a:t>
            </a:r>
            <a:endParaRPr/>
          </a:p>
        </p:txBody>
      </p:sp>
      <p:sp>
        <p:nvSpPr>
          <p:cNvPr id="375" name="Google Shape;375;p12"/>
          <p:cNvSpPr txBox="1"/>
          <p:nvPr/>
        </p:nvSpPr>
        <p:spPr>
          <a:xfrm>
            <a:off x="1837949" y="5585476"/>
            <a:ext cx="22320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pristup proizvodima 24h dnevno.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2"/>
          <p:cNvSpPr txBox="1"/>
          <p:nvPr/>
        </p:nvSpPr>
        <p:spPr>
          <a:xfrm>
            <a:off x="1835507" y="6165992"/>
            <a:ext cx="20968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promjene baze podataka na zahtjev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2"/>
          <p:cNvSpPr txBox="1"/>
          <p:nvPr/>
        </p:nvSpPr>
        <p:spPr>
          <a:xfrm>
            <a:off x="3949553" y="5728856"/>
            <a:ext cx="20968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održavanje i servis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2"/>
          <p:cNvSpPr txBox="1"/>
          <p:nvPr/>
        </p:nvSpPr>
        <p:spPr>
          <a:xfrm>
            <a:off x="3953573" y="6188933"/>
            <a:ext cx="20968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pristup izvješćima i analitičkom sustavu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2"/>
          <p:cNvSpPr txBox="1"/>
          <p:nvPr/>
        </p:nvSpPr>
        <p:spPr>
          <a:xfrm>
            <a:off x="5925788" y="5610912"/>
            <a:ext cx="20968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pomoć dostupna 24/7</a:t>
            </a:r>
            <a:endParaRPr/>
          </a:p>
        </p:txBody>
      </p:sp>
      <p:sp>
        <p:nvSpPr>
          <p:cNvPr id="380" name="Google Shape;380;p12"/>
          <p:cNvSpPr txBox="1"/>
          <p:nvPr/>
        </p:nvSpPr>
        <p:spPr>
          <a:xfrm>
            <a:off x="5904332" y="6350394"/>
            <a:ext cx="18481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poduka na zahtjev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1835506" y="5635259"/>
            <a:ext cx="1986151" cy="5307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1844464" y="6215955"/>
            <a:ext cx="1968552" cy="5307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2"/>
          <p:cNvSpPr/>
          <p:nvPr/>
        </p:nvSpPr>
        <p:spPr>
          <a:xfrm>
            <a:off x="3889447" y="5632767"/>
            <a:ext cx="1968552" cy="5307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"/>
          <p:cNvSpPr/>
          <p:nvPr/>
        </p:nvSpPr>
        <p:spPr>
          <a:xfrm>
            <a:off x="3889447" y="6220034"/>
            <a:ext cx="1968552" cy="5307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2"/>
          <p:cNvSpPr/>
          <p:nvPr/>
        </p:nvSpPr>
        <p:spPr>
          <a:xfrm>
            <a:off x="5927605" y="5639534"/>
            <a:ext cx="1745403" cy="51965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2"/>
          <p:cNvSpPr/>
          <p:nvPr/>
        </p:nvSpPr>
        <p:spPr>
          <a:xfrm>
            <a:off x="5934430" y="6228593"/>
            <a:ext cx="1738578" cy="51809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8721" y="1407586"/>
            <a:ext cx="2895081" cy="2895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3"/>
          <p:cNvPicPr preferRelativeResize="0"/>
          <p:nvPr/>
        </p:nvPicPr>
        <p:blipFill rotWithShape="1">
          <a:blip r:embed="rId3">
            <a:alphaModFix/>
          </a:blip>
          <a:srcRect t="25451" b="26546"/>
          <a:stretch/>
        </p:blipFill>
        <p:spPr>
          <a:xfrm>
            <a:off x="-43071" y="24291"/>
            <a:ext cx="5506611" cy="176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921" y="44479"/>
            <a:ext cx="1960079" cy="156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3"/>
          <p:cNvPicPr preferRelativeResize="0"/>
          <p:nvPr/>
        </p:nvPicPr>
        <p:blipFill rotWithShape="1">
          <a:blip r:embed="rId5">
            <a:alphaModFix/>
          </a:blip>
          <a:srcRect t="4667"/>
          <a:stretch/>
        </p:blipFill>
        <p:spPr>
          <a:xfrm>
            <a:off x="439694" y="2593949"/>
            <a:ext cx="1800586" cy="128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047" y="4866586"/>
            <a:ext cx="1862676" cy="151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9468" y="2424581"/>
            <a:ext cx="1457515" cy="145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0945" y="2474841"/>
            <a:ext cx="1946100" cy="12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24896" y="4712554"/>
            <a:ext cx="1945088" cy="194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95311" y="4712554"/>
            <a:ext cx="2021921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7346" y="4895426"/>
            <a:ext cx="2716967" cy="149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11301" y="2270766"/>
            <a:ext cx="2431473" cy="182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08935" y="2456879"/>
            <a:ext cx="1565058" cy="104337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 txBox="1"/>
          <p:nvPr/>
        </p:nvSpPr>
        <p:spPr>
          <a:xfrm>
            <a:off x="439694" y="1879572"/>
            <a:ext cx="21831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BRTVENE PLETENICE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3"/>
          <p:cNvSpPr txBox="1"/>
          <p:nvPr/>
        </p:nvSpPr>
        <p:spPr>
          <a:xfrm>
            <a:off x="2655426" y="1879572"/>
            <a:ext cx="18755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TEHNIČKE GUME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4916353" y="1873450"/>
            <a:ext cx="17945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BRTVENE PLOČE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3"/>
          <p:cNvSpPr txBox="1"/>
          <p:nvPr/>
        </p:nvSpPr>
        <p:spPr>
          <a:xfrm>
            <a:off x="7444814" y="1873450"/>
            <a:ext cx="20725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GUMIRANO PLUTO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3"/>
          <p:cNvSpPr txBox="1"/>
          <p:nvPr/>
        </p:nvSpPr>
        <p:spPr>
          <a:xfrm>
            <a:off x="9788155" y="1873450"/>
            <a:ext cx="2006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STAKLENO PLATNO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3"/>
          <p:cNvSpPr txBox="1"/>
          <p:nvPr/>
        </p:nvSpPr>
        <p:spPr>
          <a:xfrm>
            <a:off x="313311" y="4343222"/>
            <a:ext cx="25251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SEMERINZI (uljne brtve)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3"/>
          <p:cNvSpPr txBox="1"/>
          <p:nvPr/>
        </p:nvSpPr>
        <p:spPr>
          <a:xfrm>
            <a:off x="3621575" y="4343222"/>
            <a:ext cx="2302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„O” RING PRSTEN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3"/>
          <p:cNvSpPr txBox="1"/>
          <p:nvPr/>
        </p:nvSpPr>
        <p:spPr>
          <a:xfrm>
            <a:off x="6899078" y="4343222"/>
            <a:ext cx="2262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TEHNIČKA PLASTIKA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3"/>
          <p:cNvSpPr txBox="1"/>
          <p:nvPr/>
        </p:nvSpPr>
        <p:spPr>
          <a:xfrm>
            <a:off x="9787722" y="4337093"/>
            <a:ext cx="15092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TEHNIČKI FILC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3"/>
          <p:cNvSpPr txBox="1"/>
          <p:nvPr/>
        </p:nvSpPr>
        <p:spPr>
          <a:xfrm>
            <a:off x="4936664" y="91140"/>
            <a:ext cx="507227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BRTVENI PROIZVODI</a:t>
            </a:r>
            <a:endParaRPr sz="6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5"/>
          <p:cNvSpPr/>
          <p:nvPr/>
        </p:nvSpPr>
        <p:spPr>
          <a:xfrm rot="734068">
            <a:off x="1453495" y="-978176"/>
            <a:ext cx="11390304" cy="8874737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3151" h="5580539">
                <a:moveTo>
                  <a:pt x="0" y="1347711"/>
                </a:moveTo>
                <a:lnTo>
                  <a:pt x="6017940" y="0"/>
                </a:lnTo>
                <a:lnTo>
                  <a:pt x="6903151" y="4205532"/>
                </a:lnTo>
                <a:lnTo>
                  <a:pt x="883876" y="5580539"/>
                </a:lnTo>
                <a:lnTo>
                  <a:pt x="0" y="13477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5188" cy="34591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191"/>
            <a:ext cx="12253546" cy="3829233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5385005" y="314919"/>
            <a:ext cx="6537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</a:rPr>
              <a:t>Naša nova poslovnica na području Zagreba</a:t>
            </a:r>
            <a:endParaRPr lang="hr-HR" sz="4800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5385005" y="2625743"/>
            <a:ext cx="6806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</a:rPr>
              <a:t>Rudarska draga 11b, 10430 Samobor</a:t>
            </a:r>
            <a:endParaRPr lang="hr-HR" sz="2800" b="1" dirty="0">
              <a:solidFill>
                <a:schemeClr val="bg1"/>
              </a:solidFill>
            </a:endParaRPr>
          </a:p>
        </p:txBody>
      </p:sp>
      <p:cxnSp>
        <p:nvCxnSpPr>
          <p:cNvPr id="3" name="Ravni poveznik 2"/>
          <p:cNvCxnSpPr/>
          <p:nvPr/>
        </p:nvCxnSpPr>
        <p:spPr>
          <a:xfrm>
            <a:off x="5176734" y="2315513"/>
            <a:ext cx="70768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0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>
            <a:off x="7897288" y="2996374"/>
            <a:ext cx="4232145" cy="842780"/>
          </a:xfrm>
          <a:prstGeom prst="rect">
            <a:avLst/>
          </a:pr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14"/>
          <p:cNvPicPr preferRelativeResize="0"/>
          <p:nvPr/>
        </p:nvPicPr>
        <p:blipFill rotWithShape="1">
          <a:blip r:embed="rId3">
            <a:alphaModFix/>
          </a:blip>
          <a:srcRect l="10158" t="-1311" r="16007"/>
          <a:stretch/>
        </p:blipFill>
        <p:spPr>
          <a:xfrm>
            <a:off x="-1" y="-89941"/>
            <a:ext cx="12201993" cy="694794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4"/>
          <p:cNvSpPr/>
          <p:nvPr/>
        </p:nvSpPr>
        <p:spPr>
          <a:xfrm>
            <a:off x="4078509" y="15224"/>
            <a:ext cx="8113491" cy="6858000"/>
          </a:xfrm>
          <a:prstGeom prst="rect">
            <a:avLst/>
          </a:prstGeom>
          <a:solidFill>
            <a:srgbClr val="1E4E79">
              <a:alpha val="7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0" y="9252"/>
            <a:ext cx="4092314" cy="6858000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4"/>
          <p:cNvSpPr txBox="1"/>
          <p:nvPr/>
        </p:nvSpPr>
        <p:spPr>
          <a:xfrm>
            <a:off x="4159338" y="15276"/>
            <a:ext cx="32528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Astraprom d.o.o.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4"/>
          <p:cNvSpPr txBox="1"/>
          <p:nvPr/>
        </p:nvSpPr>
        <p:spPr>
          <a:xfrm>
            <a:off x="4159338" y="1006363"/>
            <a:ext cx="3898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RIJEKA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Uprava poduzeća i poslovna jedinica: </a:t>
            </a:r>
            <a:r>
              <a:rPr lang="hr-H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Marinići 199, 51216 </a:t>
            </a:r>
            <a:r>
              <a:rPr lang="hr-HR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Viškovo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4"/>
          <p:cNvSpPr txBox="1"/>
          <p:nvPr/>
        </p:nvSpPr>
        <p:spPr>
          <a:xfrm>
            <a:off x="4344396" y="4214970"/>
            <a:ext cx="34140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info@astra-prom.hr</a:t>
            </a: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4"/>
          <p:cNvSpPr txBox="1"/>
          <p:nvPr/>
        </p:nvSpPr>
        <p:spPr>
          <a:xfrm>
            <a:off x="4347737" y="4717511"/>
            <a:ext cx="29680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Ured: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Tel: + 385 51 223 633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4"/>
          <p:cNvSpPr txBox="1"/>
          <p:nvPr/>
        </p:nvSpPr>
        <p:spPr>
          <a:xfrm>
            <a:off x="4348789" y="5585228"/>
            <a:ext cx="23984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Maloprodaja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Tel: + 385 51 624 192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6" name="Google Shape;426;p14"/>
          <p:cNvCxnSpPr/>
          <p:nvPr/>
        </p:nvCxnSpPr>
        <p:spPr>
          <a:xfrm>
            <a:off x="4159338" y="3227525"/>
            <a:ext cx="3200637" cy="134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14"/>
          <p:cNvSpPr/>
          <p:nvPr/>
        </p:nvSpPr>
        <p:spPr>
          <a:xfrm>
            <a:off x="8538772" y="3580941"/>
            <a:ext cx="3650388" cy="510860"/>
          </a:xfrm>
          <a:prstGeom prst="rect">
            <a:avLst/>
          </a:prstGeom>
          <a:solidFill>
            <a:srgbClr val="C00000">
              <a:alpha val="56862"/>
            </a:srgbClr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4"/>
          <p:cNvSpPr txBox="1"/>
          <p:nvPr/>
        </p:nvSpPr>
        <p:spPr>
          <a:xfrm>
            <a:off x="8604496" y="3545468"/>
            <a:ext cx="42347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www.astra-prom.hr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14"/>
          <p:cNvPicPr preferRelativeResize="0"/>
          <p:nvPr/>
        </p:nvPicPr>
        <p:blipFill rotWithShape="1">
          <a:blip r:embed="rId4">
            <a:alphaModFix/>
          </a:blip>
          <a:srcRect l="41165" t="20493" r="30396" b="13827"/>
          <a:stretch/>
        </p:blipFill>
        <p:spPr>
          <a:xfrm>
            <a:off x="-13805" y="-14741"/>
            <a:ext cx="4102811" cy="6906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4"/>
          <p:cNvSpPr txBox="1"/>
          <p:nvPr/>
        </p:nvSpPr>
        <p:spPr>
          <a:xfrm>
            <a:off x="8071804" y="957503"/>
            <a:ext cx="3798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ZAGREB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Poslovna jedinica, skladište, maloprodaja, veleprodaja: </a:t>
            </a:r>
            <a:r>
              <a:rPr lang="hr-H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Rudarska draga </a:t>
            </a:r>
            <a:r>
              <a:rPr lang="hr-HR" sz="2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11b, </a:t>
            </a:r>
            <a:r>
              <a:rPr lang="hr-H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10430 Samobor</a:t>
            </a:r>
            <a:endParaRPr dirty="0"/>
          </a:p>
        </p:txBody>
      </p:sp>
      <p:pic>
        <p:nvPicPr>
          <p:cNvPr id="432" name="Google Shape;43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0101" y="3621942"/>
            <a:ext cx="3831752" cy="383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5833" y="3859522"/>
            <a:ext cx="4367168" cy="337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l="14270" r="1490"/>
          <a:stretch/>
        </p:blipFill>
        <p:spPr>
          <a:xfrm>
            <a:off x="-15699" y="25136"/>
            <a:ext cx="43328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12664"/>
          <a:stretch/>
        </p:blipFill>
        <p:spPr>
          <a:xfrm>
            <a:off x="10297774" y="4962268"/>
            <a:ext cx="1716103" cy="149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 rot="734068">
            <a:off x="524659" y="-255241"/>
            <a:ext cx="4553383" cy="6903760"/>
          </a:xfrm>
          <a:custGeom>
            <a:avLst/>
            <a:gdLst/>
            <a:ahLst/>
            <a:cxnLst/>
            <a:rect l="l" t="t" r="r" b="b"/>
            <a:pathLst>
              <a:path w="3528930" h="4570519" extrusionOk="0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-31365" y="0"/>
            <a:ext cx="3557057" cy="6908273"/>
          </a:xfrm>
          <a:custGeom>
            <a:avLst/>
            <a:gdLst/>
            <a:ahLst/>
            <a:cxnLst/>
            <a:rect l="l" t="t" r="r" b="b"/>
            <a:pathLst>
              <a:path w="3077021" h="5983560" extrusionOk="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2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0414" y="1679339"/>
            <a:ext cx="3765646" cy="218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5317" y="1246499"/>
            <a:ext cx="3431142" cy="35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4798458" y="382009"/>
            <a:ext cx="58468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Astraprom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d.o.o. – ponosni zastupnik ležajeva </a:t>
            </a:r>
            <a:r>
              <a:rPr lang="hr-H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Schaeffler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grupe (INA i FAG</a:t>
            </a:r>
            <a:r>
              <a:rPr lang="hr-HR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NTN-SNR, TIMKEN, NACHI 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hr-HR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IKO ležajeva.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8386060" y="1885313"/>
            <a:ext cx="34518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Schaeffler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grupa </a:t>
            </a: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najveći je svjetski proizvođač ležajeva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Kvaliteta prepoznata u mnogobrojnim industrijskim granama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81852" y="1169667"/>
            <a:ext cx="1120792" cy="58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76731" y="3674344"/>
            <a:ext cx="1394707" cy="49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76021" y="5103935"/>
            <a:ext cx="1809808" cy="117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4476021" y="4219172"/>
            <a:ext cx="201543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NTN-SNR</a:t>
            </a: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treći najveći proizvođač ležajeva</a:t>
            </a:r>
            <a:endParaRPr sz="105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Ležajevi za industriju, automobile, zrakoplove, vlakove itd.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 rot="10800000" flipH="1">
            <a:off x="4620414" y="3568614"/>
            <a:ext cx="7426806" cy="42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2"/>
          <p:cNvPicPr preferRelativeResize="0"/>
          <p:nvPr/>
        </p:nvPicPr>
        <p:blipFill rotWithShape="1">
          <a:blip r:embed="rId11">
            <a:alphaModFix/>
          </a:blip>
          <a:srcRect t="22206" b="23606"/>
          <a:stretch/>
        </p:blipFill>
        <p:spPr>
          <a:xfrm>
            <a:off x="10719521" y="3674344"/>
            <a:ext cx="920115" cy="431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10247841" y="4219384"/>
            <a:ext cx="186347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hr-HR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IKO (Nippon Thompson) </a:t>
            </a: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projektira i proizvodi linearne vodilice te igličaste i zglobne ležajeve koji udovoljavaju najvišim standardima kvalitete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-668737" y="1690882"/>
            <a:ext cx="5769463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LEŽAJEVI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PRIBOR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713825" y="3469341"/>
            <a:ext cx="66675" cy="82464"/>
          </a:xfrm>
          <a:prstGeom prst="ellipse">
            <a:avLst/>
          </a:prstGeom>
          <a:solidFill>
            <a:srgbClr val="BA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"/>
          <p:cNvPicPr preferRelativeResize="0"/>
          <p:nvPr/>
        </p:nvPicPr>
        <p:blipFill rotWithShape="1">
          <a:blip r:embed="rId12">
            <a:alphaModFix/>
          </a:blip>
          <a:srcRect t="20383" b="17150"/>
          <a:stretch/>
        </p:blipFill>
        <p:spPr>
          <a:xfrm>
            <a:off x="6705404" y="3699751"/>
            <a:ext cx="1368146" cy="474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6208912" y="4216384"/>
            <a:ext cx="225120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Timken</a:t>
            </a:r>
            <a:r>
              <a:rPr lang="hr-HR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jedan od najvećih svjetskih proizvođača ležajeva i proizvoda za prijenos snage. Projektira, proizvodi i prodaje ležajeve, zupčanike, automatizirane sustave podmazivanja, remenje, lance, spojke i proizvode za linearno kretanje.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48549" y="5748824"/>
            <a:ext cx="1557910" cy="87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57" y="3699751"/>
            <a:ext cx="1290348" cy="396137"/>
          </a:xfrm>
          <a:prstGeom prst="rect">
            <a:avLst/>
          </a:prstGeom>
        </p:spPr>
      </p:pic>
      <p:sp>
        <p:nvSpPr>
          <p:cNvPr id="25" name="Google Shape;119;p2"/>
          <p:cNvSpPr txBox="1"/>
          <p:nvPr/>
        </p:nvSpPr>
        <p:spPr>
          <a:xfrm>
            <a:off x="8285165" y="4240780"/>
            <a:ext cx="193770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Nachi</a:t>
            </a:r>
            <a:r>
              <a:rPr lang="hr-HR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Fujikoshi</a:t>
            </a:r>
            <a:r>
              <a:rPr lang="hr-HR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Corporation, </a:t>
            </a:r>
            <a:r>
              <a:rPr lang="hr-H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osnovana 1928. godine, istaknuta je japanska industrijska tvrtka specijalizirana za proizvodnju i distribuciju visokokvalitetnih ležajeva, alatnih strojeva i robotike.</a:t>
            </a:r>
          </a:p>
        </p:txBody>
      </p:sp>
      <p:pic>
        <p:nvPicPr>
          <p:cNvPr id="26" name="Slika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41" y="5770461"/>
            <a:ext cx="1775500" cy="7586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t="2892" b="3226"/>
          <a:stretch/>
        </p:blipFill>
        <p:spPr>
          <a:xfrm rot="5400000">
            <a:off x="6578570" y="1255150"/>
            <a:ext cx="6858000" cy="436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/>
          <p:nvPr/>
        </p:nvSpPr>
        <p:spPr>
          <a:xfrm rot="734068">
            <a:off x="7154415" y="-266070"/>
            <a:ext cx="2522038" cy="7178322"/>
          </a:xfrm>
          <a:custGeom>
            <a:avLst/>
            <a:gdLst/>
            <a:ahLst/>
            <a:cxnLst/>
            <a:rect l="l" t="t" r="r" b="b"/>
            <a:pathLst>
              <a:path w="1954611" h="4752288" extrusionOk="0">
                <a:moveTo>
                  <a:pt x="0" y="313037"/>
                </a:moveTo>
                <a:lnTo>
                  <a:pt x="1602297" y="0"/>
                </a:lnTo>
                <a:cubicBezTo>
                  <a:pt x="1652862" y="677674"/>
                  <a:pt x="1712085" y="1353746"/>
                  <a:pt x="1762650" y="2031420"/>
                </a:cubicBezTo>
                <a:lnTo>
                  <a:pt x="1954611" y="4604053"/>
                </a:lnTo>
                <a:lnTo>
                  <a:pt x="1135768" y="4752288"/>
                </a:lnTo>
                <a:cubicBezTo>
                  <a:pt x="918891" y="3929370"/>
                  <a:pt x="765111" y="3319311"/>
                  <a:pt x="548234" y="2496393"/>
                </a:cubicBezTo>
                <a:lnTo>
                  <a:pt x="0" y="313037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10800000">
            <a:off x="8790858" y="-7219"/>
            <a:ext cx="3369812" cy="6865219"/>
          </a:xfrm>
          <a:custGeom>
            <a:avLst/>
            <a:gdLst/>
            <a:ahLst/>
            <a:cxnLst/>
            <a:rect l="l" t="t" r="r" b="b"/>
            <a:pathLst>
              <a:path w="4536108" h="7368130" extrusionOk="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07" y="85573"/>
            <a:ext cx="2048146" cy="1638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/>
          <p:nvPr/>
        </p:nvSpPr>
        <p:spPr>
          <a:xfrm>
            <a:off x="7190286" y="1764298"/>
            <a:ext cx="5769463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LEŽAJEVI</a:t>
            </a:r>
            <a:endParaRPr sz="8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1" y="5030675"/>
            <a:ext cx="1543574" cy="168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5128" y="141113"/>
            <a:ext cx="1443649" cy="14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8269" y="5204830"/>
            <a:ext cx="1332810" cy="13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2525" y="5345663"/>
            <a:ext cx="1366132" cy="136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5974" y="-268033"/>
            <a:ext cx="2200068" cy="237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/>
        </p:nvSpPr>
        <p:spPr>
          <a:xfrm>
            <a:off x="211453" y="1616659"/>
            <a:ext cx="467664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Kruti kuglični ležaj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Jednoredni kuglični ležajevi s kosim dodirom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Dvoredni kuglični ležajevi s kosim dodirom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Ležajevi za vretena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Ležajevi s dodirom u četiri točke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3632625" y="2848519"/>
            <a:ext cx="435867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Samopodesivi kuglični ležajevi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Cilindrično-valjkasti ležajevi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Konusno-valjkasti ležajevi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Bačvasti ležajevi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Samopodesivi valjkasti ležajevi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Aksijalno-kruti kuglični ležajevi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Aksijalno-cilindrično valjkasti ležajevi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Aksijalno-samopodesivi valjkasti ležajevi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292932" y="4435767"/>
            <a:ext cx="35057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Igličasti, zglobni i udesivi ležajevi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4495273" y="1436456"/>
            <a:ext cx="353187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Kućišta s upetim ležajem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Kućišta za samopodesive ležajeve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Kućišta bez ležajeva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1923" y="2900174"/>
            <a:ext cx="2646047" cy="14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8698865" y="3323091"/>
            <a:ext cx="271360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PRIBOR ZA LEŽAJEVE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9068" y="5436012"/>
            <a:ext cx="1278164" cy="131408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4043135" y="5613230"/>
            <a:ext cx="24660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Ljuske, brtve, matrice KM, osigurači MB, odstojni prstenovi, uskočnici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10449697" y="3336324"/>
            <a:ext cx="45719" cy="45719"/>
          </a:xfrm>
          <a:prstGeom prst="ellipse">
            <a:avLst/>
          </a:prstGeom>
          <a:solidFill>
            <a:srgbClr val="7515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"/>
          <p:cNvPicPr preferRelativeResize="0"/>
          <p:nvPr/>
        </p:nvPicPr>
        <p:blipFill rotWithShape="1">
          <a:blip r:embed="rId3">
            <a:alphaModFix/>
          </a:blip>
          <a:srcRect t="28325" b="23004"/>
          <a:stretch/>
        </p:blipFill>
        <p:spPr>
          <a:xfrm rot="5400000">
            <a:off x="-2313508" y="2313506"/>
            <a:ext cx="6858000" cy="223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4">
            <a:alphaModFix/>
          </a:blip>
          <a:srcRect t="28711" b="10919"/>
          <a:stretch/>
        </p:blipFill>
        <p:spPr>
          <a:xfrm rot="5400000">
            <a:off x="-112174" y="2343159"/>
            <a:ext cx="6858000" cy="217168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 rot="734068">
            <a:off x="612326" y="-256700"/>
            <a:ext cx="4553383" cy="6903760"/>
          </a:xfrm>
          <a:custGeom>
            <a:avLst/>
            <a:gdLst/>
            <a:ahLst/>
            <a:cxnLst/>
            <a:rect l="l" t="t" r="r" b="b"/>
            <a:pathLst>
              <a:path w="3528930" h="4570519" extrusionOk="0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81" y="-21500"/>
            <a:ext cx="3557057" cy="6908273"/>
          </a:xfrm>
          <a:custGeom>
            <a:avLst/>
            <a:gdLst/>
            <a:ahLst/>
            <a:cxnLst/>
            <a:rect l="l" t="t" r="r" b="b"/>
            <a:pathLst>
              <a:path w="3077021" h="5983560" extrusionOk="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-1388694" y="2047053"/>
            <a:ext cx="7186806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ELEKTROMOTORI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REDUKTORI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4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" name="Google Shape;15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81592" y="51283"/>
            <a:ext cx="1207932" cy="966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4"/>
          <p:cNvCxnSpPr/>
          <p:nvPr/>
        </p:nvCxnSpPr>
        <p:spPr>
          <a:xfrm rot="10800000" flipH="1">
            <a:off x="4620415" y="4187491"/>
            <a:ext cx="7426806" cy="30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0414" y="359263"/>
            <a:ext cx="3541871" cy="76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4710665" y="1273633"/>
            <a:ext cx="31517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Najveći proizvođač planetarnih reduktora za mobilne i stacionarne aplikacije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7">
            <a:alphaModFix/>
          </a:blip>
          <a:srcRect t="12231" b="15636"/>
          <a:stretch/>
        </p:blipFill>
        <p:spPr>
          <a:xfrm>
            <a:off x="6226600" y="2417579"/>
            <a:ext cx="2433285" cy="164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8">
            <a:alphaModFix/>
          </a:blip>
          <a:srcRect t="11815"/>
          <a:stretch/>
        </p:blipFill>
        <p:spPr>
          <a:xfrm>
            <a:off x="4790839" y="4196899"/>
            <a:ext cx="1339470" cy="102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7351" y="5599215"/>
            <a:ext cx="2243957" cy="1402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/>
        </p:nvSpPr>
        <p:spPr>
          <a:xfrm>
            <a:off x="4492388" y="4986408"/>
            <a:ext cx="24972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Specijaliziran za proizvodnju remenica, reduktora i drugih dijelova prijenosa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4"/>
          <p:cNvPicPr preferRelativeResize="0"/>
          <p:nvPr/>
        </p:nvPicPr>
        <p:blipFill rotWithShape="1">
          <a:blip r:embed="rId10">
            <a:alphaModFix/>
          </a:blip>
          <a:srcRect t="8223"/>
          <a:stretch/>
        </p:blipFill>
        <p:spPr>
          <a:xfrm>
            <a:off x="9911191" y="4256869"/>
            <a:ext cx="1339072" cy="80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21014" y="5549781"/>
            <a:ext cx="1914500" cy="128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89631" y="4543270"/>
            <a:ext cx="1818076" cy="44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6897910" y="4986410"/>
            <a:ext cx="26987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Dizajnira i proizvodi reduktore, varijatore i inovativna rješenja za industriju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633336" y="5506885"/>
            <a:ext cx="2276650" cy="129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9250070" y="4986409"/>
            <a:ext cx="30431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Proizvođač reduktora s kosim zubima, pužnih reduktora i reduktora pod pravim kutom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757082" y="3478306"/>
            <a:ext cx="53789" cy="45980"/>
          </a:xfrm>
          <a:prstGeom prst="ellipse">
            <a:avLst/>
          </a:prstGeom>
          <a:solidFill>
            <a:srgbClr val="A54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71314" y="204877"/>
            <a:ext cx="1523863" cy="105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 txBox="1"/>
          <p:nvPr/>
        </p:nvSpPr>
        <p:spPr>
          <a:xfrm>
            <a:off x="8438538" y="1303231"/>
            <a:ext cx="36086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Dizajnira i proizvodi elektromotore, pogone i opremu, te pruža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usluge industrijske automatizacije i održavanja.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60511" y="2433684"/>
            <a:ext cx="2964736" cy="16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13086" y="2794740"/>
            <a:ext cx="1818053" cy="112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25" y="2322865"/>
            <a:ext cx="1876335" cy="7747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 l="17330" r="20865"/>
          <a:stretch/>
        </p:blipFill>
        <p:spPr>
          <a:xfrm>
            <a:off x="0" y="17805"/>
            <a:ext cx="4332158" cy="6821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/>
          <p:nvPr/>
        </p:nvSpPr>
        <p:spPr>
          <a:xfrm rot="734068">
            <a:off x="608541" y="-236688"/>
            <a:ext cx="4462484" cy="6891132"/>
          </a:xfrm>
          <a:custGeom>
            <a:avLst/>
            <a:gdLst/>
            <a:ahLst/>
            <a:cxnLst/>
            <a:rect l="l" t="t" r="r" b="b"/>
            <a:pathLst>
              <a:path w="3455376" h="4489401" extrusionOk="0">
                <a:moveTo>
                  <a:pt x="0" y="401392"/>
                </a:moveTo>
                <a:lnTo>
                  <a:pt x="2309330" y="0"/>
                </a:lnTo>
                <a:cubicBezTo>
                  <a:pt x="2378004" y="275544"/>
                  <a:pt x="2444915" y="491128"/>
                  <a:pt x="2518399" y="765782"/>
                </a:cubicBezTo>
                <a:cubicBezTo>
                  <a:pt x="2801437" y="1982698"/>
                  <a:pt x="3129384" y="3181177"/>
                  <a:pt x="3455376" y="4379982"/>
                </a:cubicBezTo>
                <a:lnTo>
                  <a:pt x="2831324" y="4489401"/>
                </a:lnTo>
                <a:lnTo>
                  <a:pt x="0" y="40139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-14990" y="-29978"/>
            <a:ext cx="3527076" cy="6915658"/>
          </a:xfrm>
          <a:custGeom>
            <a:avLst/>
            <a:gdLst/>
            <a:ahLst/>
            <a:cxnLst/>
            <a:rect l="l" t="t" r="r" b="b"/>
            <a:pathLst>
              <a:path w="3051086" h="5921887" extrusionOk="0">
                <a:moveTo>
                  <a:pt x="0" y="5936"/>
                </a:moveTo>
                <a:cubicBezTo>
                  <a:pt x="359694" y="-322"/>
                  <a:pt x="745323" y="6258"/>
                  <a:pt x="1105017" y="0"/>
                </a:cubicBezTo>
                <a:cubicBezTo>
                  <a:pt x="1833479" y="2283915"/>
                  <a:pt x="2278681" y="3549972"/>
                  <a:pt x="3051086" y="5921887"/>
                </a:cubicBezTo>
                <a:lnTo>
                  <a:pt x="17673" y="5919379"/>
                </a:lnTo>
                <a:cubicBezTo>
                  <a:pt x="16104" y="3931117"/>
                  <a:pt x="1569" y="1994198"/>
                  <a:pt x="0" y="5936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5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5"/>
          <p:cNvCxnSpPr/>
          <p:nvPr/>
        </p:nvCxnSpPr>
        <p:spPr>
          <a:xfrm rot="10800000" flipH="1">
            <a:off x="4581205" y="2895617"/>
            <a:ext cx="7506218" cy="78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5"/>
          <p:cNvSpPr txBox="1"/>
          <p:nvPr/>
        </p:nvSpPr>
        <p:spPr>
          <a:xfrm>
            <a:off x="189013" y="1149752"/>
            <a:ext cx="44418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LINEARNA TEHNIKA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4598931" y="278234"/>
            <a:ext cx="40690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LINEARNE VODILICE (ŠINE), BLOKOVI (VAGONI) TE LINEARNI LEŽAJEVI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 l="6115" t="2210" r="17008"/>
          <a:stretch/>
        </p:blipFill>
        <p:spPr>
          <a:xfrm>
            <a:off x="9771887" y="1419169"/>
            <a:ext cx="1645537" cy="117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12123" r="16556"/>
          <a:stretch/>
        </p:blipFill>
        <p:spPr>
          <a:xfrm>
            <a:off x="8345515" y="1432917"/>
            <a:ext cx="1545083" cy="121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7">
            <a:alphaModFix/>
          </a:blip>
          <a:srcRect l="22333" r="23665"/>
          <a:stretch/>
        </p:blipFill>
        <p:spPr>
          <a:xfrm>
            <a:off x="4605131" y="1131092"/>
            <a:ext cx="744529" cy="7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0401" y="1268899"/>
            <a:ext cx="1706883" cy="136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94356" y="1950129"/>
            <a:ext cx="1193686" cy="47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1225" y="1090150"/>
            <a:ext cx="1083414" cy="22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97469" y="1458636"/>
            <a:ext cx="1299210" cy="41141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"/>
          <p:cNvSpPr txBox="1"/>
          <p:nvPr/>
        </p:nvSpPr>
        <p:spPr>
          <a:xfrm>
            <a:off x="309067" y="3989766"/>
            <a:ext cx="375062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ZUPČANICI I ZUPČASTE LETVE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87355" y="4133469"/>
            <a:ext cx="3214599" cy="32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61789" y="5474970"/>
            <a:ext cx="2428631" cy="146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99116" y="4869180"/>
            <a:ext cx="1963396" cy="190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 txBox="1"/>
          <p:nvPr/>
        </p:nvSpPr>
        <p:spPr>
          <a:xfrm>
            <a:off x="4630897" y="3242119"/>
            <a:ext cx="256752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 našoj ponudi možete pronaći veliki izbor zupčanika s ili bez glavčine, različitih promjera, broja zubi i materijala izrade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7268354" y="3236998"/>
            <a:ext cx="264777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 mogućnosti smo izraditi nestandardne zupčaste letve i zupčanike prilagođene posebnim uvjetima i zahtjevima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890598" y="3009525"/>
            <a:ext cx="2196825" cy="100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5"/>
          <p:cNvCxnSpPr/>
          <p:nvPr/>
        </p:nvCxnSpPr>
        <p:spPr>
          <a:xfrm>
            <a:off x="-123901" y="2899546"/>
            <a:ext cx="4327359" cy="230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5"/>
          <p:cNvSpPr/>
          <p:nvPr/>
        </p:nvSpPr>
        <p:spPr>
          <a:xfrm>
            <a:off x="1692277" y="3458688"/>
            <a:ext cx="112542" cy="98474"/>
          </a:xfrm>
          <a:prstGeom prst="ellipse">
            <a:avLst/>
          </a:prstGeom>
          <a:solidFill>
            <a:srgbClr val="AC4E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l="25187"/>
          <a:stretch/>
        </p:blipFill>
        <p:spPr>
          <a:xfrm>
            <a:off x="8269793" y="42795"/>
            <a:ext cx="6807662" cy="6824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 rot="793749">
            <a:off x="7467753" y="-259567"/>
            <a:ext cx="2769184" cy="7176668"/>
          </a:xfrm>
          <a:custGeom>
            <a:avLst/>
            <a:gdLst/>
            <a:ahLst/>
            <a:cxnLst/>
            <a:rect l="l" t="t" r="r" b="b"/>
            <a:pathLst>
              <a:path w="1947984" h="4728537" extrusionOk="0">
                <a:moveTo>
                  <a:pt x="0" y="358848"/>
                </a:moveTo>
                <a:cubicBezTo>
                  <a:pt x="534099" y="254502"/>
                  <a:pt x="1045867" y="104346"/>
                  <a:pt x="1579966" y="0"/>
                </a:cubicBezTo>
                <a:cubicBezTo>
                  <a:pt x="1630531" y="677674"/>
                  <a:pt x="1705458" y="1329995"/>
                  <a:pt x="1756023" y="2007669"/>
                </a:cubicBezTo>
                <a:lnTo>
                  <a:pt x="1947984" y="4580302"/>
                </a:lnTo>
                <a:lnTo>
                  <a:pt x="1129141" y="4728537"/>
                </a:lnTo>
                <a:cubicBezTo>
                  <a:pt x="912264" y="3905619"/>
                  <a:pt x="758484" y="3295560"/>
                  <a:pt x="541607" y="2472642"/>
                </a:cubicBezTo>
                <a:lnTo>
                  <a:pt x="0" y="358848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 rot="10800000">
            <a:off x="9455759" y="0"/>
            <a:ext cx="3354822" cy="6867428"/>
          </a:xfrm>
          <a:custGeom>
            <a:avLst/>
            <a:gdLst/>
            <a:ahLst/>
            <a:cxnLst/>
            <a:rect l="l" t="t" r="r" b="b"/>
            <a:pathLst>
              <a:path w="4515930" h="7370500" extrusionOk="0">
                <a:moveTo>
                  <a:pt x="0" y="0"/>
                </a:moveTo>
                <a:lnTo>
                  <a:pt x="4515930" y="2082"/>
                </a:lnTo>
                <a:cubicBezTo>
                  <a:pt x="4050406" y="2359060"/>
                  <a:pt x="3533988" y="4923543"/>
                  <a:pt x="3145394" y="7354125"/>
                </a:cubicBezTo>
                <a:lnTo>
                  <a:pt x="25490" y="7370500"/>
                </a:lnTo>
                <a:cubicBezTo>
                  <a:pt x="16993" y="4924392"/>
                  <a:pt x="8497" y="2446108"/>
                  <a:pt x="0" y="0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07" y="85573"/>
            <a:ext cx="2048146" cy="163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 txBox="1"/>
          <p:nvPr/>
        </p:nvSpPr>
        <p:spPr>
          <a:xfrm>
            <a:off x="7376126" y="2629644"/>
            <a:ext cx="57694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CIJEVI</a:t>
            </a:r>
            <a:endParaRPr sz="8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0811" y="2695674"/>
            <a:ext cx="2268598" cy="226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3812" y="3293385"/>
            <a:ext cx="2321797" cy="174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7">
            <a:alphaModFix/>
          </a:blip>
          <a:srcRect t="7390"/>
          <a:stretch/>
        </p:blipFill>
        <p:spPr>
          <a:xfrm>
            <a:off x="5762726" y="4913644"/>
            <a:ext cx="2115182" cy="195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6180" y="4869183"/>
            <a:ext cx="1988817" cy="198881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 txBox="1"/>
          <p:nvPr/>
        </p:nvSpPr>
        <p:spPr>
          <a:xfrm>
            <a:off x="557118" y="1844814"/>
            <a:ext cx="673823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 ponudi imamo kompletan asortiman gumenih i PVC cijevi koje služe za transport različitih medija kao što su voda, zrak, ulje, plinovi, prehrambeni proizvodi te kemikalije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>
            <a:off x="10553966" y="3305908"/>
            <a:ext cx="51156" cy="45719"/>
          </a:xfrm>
          <a:prstGeom prst="ellipse">
            <a:avLst/>
          </a:prstGeom>
          <a:solidFill>
            <a:srgbClr val="6609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086" y="4917066"/>
            <a:ext cx="2525578" cy="179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3163" y="11134"/>
            <a:ext cx="3376246" cy="180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11">
            <a:alphaModFix/>
          </a:blip>
          <a:srcRect r="13798"/>
          <a:stretch/>
        </p:blipFill>
        <p:spPr>
          <a:xfrm>
            <a:off x="2177002" y="11134"/>
            <a:ext cx="2676161" cy="165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6" y="0"/>
            <a:ext cx="4584589" cy="6907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7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5" name="Google Shape;22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4607682" y="223867"/>
            <a:ext cx="62372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svojoj ponudi imamo remenje od vrhunskih materijala koji omogućuju optimalnu otpornost na savijanje, mogućnost korištenja remenica s manjim promjerom, visoke stope prijenosa, visoki koeficijent trenja, smanjeno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proklizavanje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otpornost na visoke temperature, ulja, masti, kemijska sredstva, ozon, što sve omogućuje uštedu energije te dulji životni vijek remena.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223" y="-7455"/>
            <a:ext cx="3353091" cy="686469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1741251" y="3467911"/>
            <a:ext cx="45719" cy="67657"/>
          </a:xfrm>
          <a:prstGeom prst="ellipse">
            <a:avLst/>
          </a:prstGeom>
          <a:solidFill>
            <a:srgbClr val="6404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325" y="-7455"/>
            <a:ext cx="2332050" cy="694091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7"/>
          <p:cNvSpPr txBox="1"/>
          <p:nvPr/>
        </p:nvSpPr>
        <p:spPr>
          <a:xfrm>
            <a:off x="10043" y="1902518"/>
            <a:ext cx="444188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REMENJE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REMENICE 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3726" y="1484830"/>
            <a:ext cx="1989036" cy="118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6152" y="1309525"/>
            <a:ext cx="2234993" cy="14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16398" y="1537849"/>
            <a:ext cx="2670309" cy="7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74434" y="2608282"/>
            <a:ext cx="2408129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61351" y="2557753"/>
            <a:ext cx="2639797" cy="53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39871" y="5301566"/>
            <a:ext cx="1546773" cy="15467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/>
          <p:nvPr/>
        </p:nvSpPr>
        <p:spPr>
          <a:xfrm>
            <a:off x="8543336" y="4835175"/>
            <a:ext cx="37930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KLINASTE I ZUPČASTE REMENICE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4774434" y="3053139"/>
            <a:ext cx="40664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- 5, 6, 8, 10, 13, 17, 20, 22, 25, 32 i 40 mm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4774433" y="3315033"/>
            <a:ext cx="37910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SPZ (9,7mm), SPA (12,7mm), SPB (16,3mm), SPC (22mm)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4798226" y="3759158"/>
            <a:ext cx="37910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AVX10, AVX13, AVX17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 txBox="1"/>
          <p:nvPr/>
        </p:nvSpPr>
        <p:spPr>
          <a:xfrm>
            <a:off x="4807227" y="3967896"/>
            <a:ext cx="37910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XPZ (9,7mm), XPA (12,7mm), XPB (16,3mm), XPC (22mm)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9347733" y="3065909"/>
            <a:ext cx="1654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T2.5, T5, T10, T20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 txBox="1"/>
          <p:nvPr/>
        </p:nvSpPr>
        <p:spPr>
          <a:xfrm>
            <a:off x="9347732" y="3297503"/>
            <a:ext cx="1654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AT5, AT10, AT20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9378132" y="3574494"/>
            <a:ext cx="1946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- 2M, 3M, 5M, 8M, 14M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 txBox="1"/>
          <p:nvPr/>
        </p:nvSpPr>
        <p:spPr>
          <a:xfrm>
            <a:off x="9401925" y="3807251"/>
            <a:ext cx="9216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L, XL, 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33904" y="5235285"/>
            <a:ext cx="1717648" cy="157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90315" y="4162431"/>
            <a:ext cx="3357931" cy="267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525233" y="3769440"/>
            <a:ext cx="1318303" cy="13183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"/>
          <p:cNvSpPr txBox="1"/>
          <p:nvPr/>
        </p:nvSpPr>
        <p:spPr>
          <a:xfrm>
            <a:off x="4610001" y="1221872"/>
            <a:ext cx="64583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Ponosni smo zastupnici brandova </a:t>
            </a:r>
            <a:r>
              <a:rPr lang="hr-H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Pix, Optibelt i Megadyne</a:t>
            </a: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8"/>
          <p:cNvPicPr preferRelativeResize="0"/>
          <p:nvPr/>
        </p:nvPicPr>
        <p:blipFill rotWithShape="1">
          <a:blip r:embed="rId3">
            <a:alphaModFix/>
          </a:blip>
          <a:srcRect l="41256" r="18770"/>
          <a:stretch/>
        </p:blipFill>
        <p:spPr>
          <a:xfrm>
            <a:off x="-13523" y="-15795"/>
            <a:ext cx="42857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8"/>
          <p:cNvSpPr/>
          <p:nvPr/>
        </p:nvSpPr>
        <p:spPr>
          <a:xfrm rot="734068">
            <a:off x="518453" y="-256701"/>
            <a:ext cx="4553383" cy="6903760"/>
          </a:xfrm>
          <a:custGeom>
            <a:avLst/>
            <a:gdLst/>
            <a:ahLst/>
            <a:cxnLst/>
            <a:rect l="l" t="t" r="r" b="b"/>
            <a:pathLst>
              <a:path w="3528930" h="4570519" extrusionOk="0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-24522" y="-17502"/>
            <a:ext cx="3557057" cy="6908273"/>
          </a:xfrm>
          <a:custGeom>
            <a:avLst/>
            <a:gdLst/>
            <a:ahLst/>
            <a:cxnLst/>
            <a:rect l="l" t="t" r="r" b="b"/>
            <a:pathLst>
              <a:path w="3077021" h="5983560" extrusionOk="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8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8" name="Google Shape;2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 txBox="1"/>
          <p:nvPr/>
        </p:nvSpPr>
        <p:spPr>
          <a:xfrm>
            <a:off x="10043" y="1902518"/>
            <a:ext cx="444188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GALOVI LANCI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LANČANICI 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0605" y="199873"/>
            <a:ext cx="3874775" cy="9625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4525099" y="1201133"/>
            <a:ext cx="67549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Ponosni smo zastupnici svjetskog lidera u proizvodnji lanaca </a:t>
            </a:r>
            <a:r>
              <a:rPr lang="hr-H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Renold</a:t>
            </a: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Lančanici su elementi strojeva koji uz lanac čine lančani pogon </a:t>
            </a:r>
            <a:endParaRPr dirty="0"/>
          </a:p>
        </p:txBody>
      </p:sp>
      <p:pic>
        <p:nvPicPr>
          <p:cNvPr id="262" name="Google Shape;26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9486" y="4130969"/>
            <a:ext cx="3330038" cy="272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9452" y="1963163"/>
            <a:ext cx="2253279" cy="157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2500" y="4349797"/>
            <a:ext cx="3142857" cy="333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8"/>
          <p:cNvCxnSpPr/>
          <p:nvPr/>
        </p:nvCxnSpPr>
        <p:spPr>
          <a:xfrm rot="10800000" flipH="1">
            <a:off x="4510884" y="2130804"/>
            <a:ext cx="7426806" cy="420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6" name="Google Shape;266;p8"/>
          <p:cNvSpPr txBox="1"/>
          <p:nvPr/>
        </p:nvSpPr>
        <p:spPr>
          <a:xfrm>
            <a:off x="6998881" y="2601062"/>
            <a:ext cx="196424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Galovi lanci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Transportni lanci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Podizni lanci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Lančanici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 txBox="1"/>
          <p:nvPr/>
        </p:nvSpPr>
        <p:spPr>
          <a:xfrm>
            <a:off x="6970883" y="2120504"/>
            <a:ext cx="18886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našoj ponudi: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 txBox="1"/>
          <p:nvPr/>
        </p:nvSpPr>
        <p:spPr>
          <a:xfrm>
            <a:off x="8870485" y="2164371"/>
            <a:ext cx="228476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jednoredni, dvoredni, troredni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kaljenim ozubljenjem, pilot rupa s konusnom čahurom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4510884" y="3938994"/>
            <a:ext cx="767863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RENOLD SD, RENOLD SYNERGY, RENOLD SYNO, RENOLD A&amp;S, SOVEREING, STAINLESS STEEL, HYDRO SERVICE, ROLL-RING, RENOLD BLUEBOX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93551" y="4833576"/>
            <a:ext cx="2024423" cy="202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8"/>
          <p:cNvSpPr/>
          <p:nvPr/>
        </p:nvSpPr>
        <p:spPr>
          <a:xfrm>
            <a:off x="1741251" y="3467911"/>
            <a:ext cx="45719" cy="67657"/>
          </a:xfrm>
          <a:prstGeom prst="ellipse">
            <a:avLst/>
          </a:prstGeom>
          <a:solidFill>
            <a:srgbClr val="6404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6729" y="3323567"/>
            <a:ext cx="1195049" cy="147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"/>
          <p:cNvPicPr preferRelativeResize="0"/>
          <p:nvPr/>
        </p:nvPicPr>
        <p:blipFill rotWithShape="1">
          <a:blip r:embed="rId4">
            <a:alphaModFix/>
          </a:blip>
          <a:srcRect t="15521"/>
          <a:stretch/>
        </p:blipFill>
        <p:spPr>
          <a:xfrm>
            <a:off x="5727905" y="4528038"/>
            <a:ext cx="1613084" cy="123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506" y="2254376"/>
            <a:ext cx="2187148" cy="137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5093" y="0"/>
            <a:ext cx="44269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9"/>
          <p:cNvSpPr/>
          <p:nvPr/>
        </p:nvSpPr>
        <p:spPr>
          <a:xfrm rot="734068">
            <a:off x="7066484" y="-261270"/>
            <a:ext cx="2522038" cy="7127889"/>
          </a:xfrm>
          <a:custGeom>
            <a:avLst/>
            <a:gdLst/>
            <a:ahLst/>
            <a:cxnLst/>
            <a:rect l="l" t="t" r="r" b="b"/>
            <a:pathLst>
              <a:path w="1954611" h="4718900" extrusionOk="0">
                <a:moveTo>
                  <a:pt x="0" y="279649"/>
                </a:moveTo>
                <a:cubicBezTo>
                  <a:pt x="534099" y="175303"/>
                  <a:pt x="1063952" y="104346"/>
                  <a:pt x="1598051" y="0"/>
                </a:cubicBezTo>
                <a:cubicBezTo>
                  <a:pt x="1648616" y="677674"/>
                  <a:pt x="1712085" y="1320358"/>
                  <a:pt x="1762650" y="1998032"/>
                </a:cubicBezTo>
                <a:lnTo>
                  <a:pt x="1954611" y="4570665"/>
                </a:lnTo>
                <a:lnTo>
                  <a:pt x="1135768" y="4718900"/>
                </a:lnTo>
                <a:cubicBezTo>
                  <a:pt x="918891" y="3895982"/>
                  <a:pt x="765111" y="3285923"/>
                  <a:pt x="548234" y="2463005"/>
                </a:cubicBezTo>
                <a:lnTo>
                  <a:pt x="0" y="279649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 rot="10800000">
            <a:off x="8823737" y="0"/>
            <a:ext cx="3369812" cy="6865219"/>
          </a:xfrm>
          <a:custGeom>
            <a:avLst/>
            <a:gdLst/>
            <a:ahLst/>
            <a:cxnLst/>
            <a:rect l="l" t="t" r="r" b="b"/>
            <a:pathLst>
              <a:path w="4536108" h="7368130" extrusionOk="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07" y="85573"/>
            <a:ext cx="2048146" cy="163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9"/>
          <p:cNvSpPr txBox="1"/>
          <p:nvPr/>
        </p:nvSpPr>
        <p:spPr>
          <a:xfrm>
            <a:off x="7805789" y="1921569"/>
            <a:ext cx="444188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SPOJKE I SPOJNI ELEMENTI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2242247" y="302280"/>
            <a:ext cx="329436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Spojke su elementi strojeva koji služe za stalno ili povremeno spajanje dvaju vratila u svrhu prenošenja okretnog momenta, kompenzacije manjih odstupanja osi vratila i smanjivanja torzionih vibracija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" name="Google Shape;283;p9"/>
          <p:cNvCxnSpPr/>
          <p:nvPr/>
        </p:nvCxnSpPr>
        <p:spPr>
          <a:xfrm>
            <a:off x="21182" y="2480028"/>
            <a:ext cx="7477183" cy="6756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5" name="Google Shape;28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107" y="3318788"/>
            <a:ext cx="2123053" cy="111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1742" y="4514324"/>
            <a:ext cx="1660652" cy="62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72564" y="302280"/>
            <a:ext cx="2200656" cy="190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13434" y="2546062"/>
            <a:ext cx="1842026" cy="104568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/>
          <p:nvPr/>
        </p:nvSpPr>
        <p:spPr>
          <a:xfrm>
            <a:off x="2380214" y="2627837"/>
            <a:ext cx="319252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Lider u razvoju i proizvodnji inovativnih komponenata za prijenos snage za industrijske primjene pogona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 txBox="1"/>
          <p:nvPr/>
        </p:nvSpPr>
        <p:spPr>
          <a:xfrm>
            <a:off x="2360524" y="3530425"/>
            <a:ext cx="338405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Nudi razne vrste spojki koje su izvrsne kvalitete, pouzdane konstrukcije i s jednostavnim načinom održavanja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 txBox="1"/>
          <p:nvPr/>
        </p:nvSpPr>
        <p:spPr>
          <a:xfrm>
            <a:off x="2366722" y="4401233"/>
            <a:ext cx="304541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Vodeća tvrtka s naprednim strojarskim i mehaničkim postrojenjem te pruža inovativna, prilagođena i cjelovita rješenja duž cijelog pogonskog sklopa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68" y="5655295"/>
            <a:ext cx="808599" cy="981100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2306208" y="5702929"/>
            <a:ext cx="3492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- ESCO je obiteljska tvrtka specijalizirana za projektiranje, proizvodnju, prodaju i distribuciju proizvoda i usluga za prijenos električne energije.</a:t>
            </a:r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64" y="5681506"/>
            <a:ext cx="1179705" cy="1114948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6" y="5709167"/>
            <a:ext cx="1165600" cy="1090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1037</Words>
  <Application>Microsoft Office PowerPoint</Application>
  <PresentationFormat>Široki zaslon</PresentationFormat>
  <Paragraphs>154</Paragraphs>
  <Slides>15</Slides>
  <Notes>14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Komercijala</dc:creator>
  <cp:lastModifiedBy>Nika Meštrović</cp:lastModifiedBy>
  <cp:revision>11</cp:revision>
  <dcterms:created xsi:type="dcterms:W3CDTF">2020-09-21T11:25:29Z</dcterms:created>
  <dcterms:modified xsi:type="dcterms:W3CDTF">2024-02-08T12:42:38Z</dcterms:modified>
</cp:coreProperties>
</file>