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581" r:id="rId6"/>
    <p:sldId id="580" r:id="rId7"/>
    <p:sldId id="582" r:id="rId8"/>
    <p:sldId id="583" r:id="rId9"/>
    <p:sldId id="584" r:id="rId10"/>
    <p:sldId id="585" r:id="rId11"/>
    <p:sldId id="588" r:id="rId12"/>
    <p:sldId id="589" r:id="rId13"/>
    <p:sldId id="593" r:id="rId14"/>
    <p:sldId id="590" r:id="rId15"/>
    <p:sldId id="592" r:id="rId16"/>
    <p:sldId id="594" r:id="rId17"/>
    <p:sldId id="595" r:id="rId18"/>
    <p:sldId id="596" r:id="rId19"/>
    <p:sldId id="597" r:id="rId20"/>
    <p:sldId id="598" r:id="rId21"/>
    <p:sldId id="599" r:id="rId22"/>
    <p:sldId id="600" r:id="rId23"/>
    <p:sldId id="601" r:id="rId24"/>
    <p:sldId id="602" r:id="rId2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lson Luis Satler" initials="JLS" lastIdx="0" clrIdx="0">
    <p:extLst>
      <p:ext uri="{19B8F6BF-5375-455C-9EA6-DF929625EA0E}">
        <p15:presenceInfo xmlns:p15="http://schemas.microsoft.com/office/powerpoint/2012/main" userId="S-1-5-21-1454471165-1644491937-1417001333-143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4ED"/>
    <a:srgbClr val="1E82BA"/>
    <a:srgbClr val="339966"/>
    <a:srgbClr val="006600"/>
    <a:srgbClr val="FFFF99"/>
    <a:srgbClr val="FF8228"/>
    <a:srgbClr val="CCFFCC"/>
    <a:srgbClr val="96CBE2"/>
    <a:srgbClr val="28B9DA"/>
    <a:srgbClr val="A4D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6214" autoAdjust="0"/>
  </p:normalViewPr>
  <p:slideViewPr>
    <p:cSldViewPr>
      <p:cViewPr varScale="1">
        <p:scale>
          <a:sx n="106" d="100"/>
          <a:sy n="106" d="100"/>
        </p:scale>
        <p:origin x="163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6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7"/>
            <a:ext cx="291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75" tIns="44087" rIns="88175" bIns="44087" numCol="1" anchor="t" anchorCtr="0" compatLnSpc="1">
            <a:prstTxWarp prst="textNoShape">
              <a:avLst/>
            </a:prstTxWarp>
          </a:bodyPr>
          <a:lstStyle>
            <a:lvl1pPr defTabSz="882287" eaLnBrk="0" hangingPunct="0">
              <a:spcBef>
                <a:spcPct val="0"/>
              </a:spcBef>
              <a:defRPr sz="1200" b="0"/>
            </a:lvl1pPr>
          </a:lstStyle>
          <a:p>
            <a:endParaRPr lang="pt-B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281" y="7"/>
            <a:ext cx="291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75" tIns="44087" rIns="88175" bIns="44087" numCol="1" anchor="t" anchorCtr="0" compatLnSpc="1">
            <a:prstTxWarp prst="textNoShape">
              <a:avLst/>
            </a:prstTxWarp>
          </a:bodyPr>
          <a:lstStyle>
            <a:lvl1pPr algn="r" defTabSz="882287" eaLnBrk="0" hangingPunct="0">
              <a:spcBef>
                <a:spcPct val="0"/>
              </a:spcBef>
              <a:defRPr sz="1200" b="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9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4657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1" tIns="47756" rIns="95511" bIns="47756" numCol="1" anchor="t" anchorCtr="0" compatLnSpc="1">
            <a:prstTxWarp prst="textNoShape">
              <a:avLst/>
            </a:prstTxWarp>
          </a:bodyPr>
          <a:lstStyle>
            <a:lvl1pPr defTabSz="955280" eaLnBrk="0" hangingPunct="0">
              <a:spcBef>
                <a:spcPct val="0"/>
              </a:spcBef>
              <a:defRPr sz="1300" b="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0" y="3"/>
            <a:ext cx="294657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1" tIns="47756" rIns="95511" bIns="47756" numCol="1" anchor="t" anchorCtr="0" compatLnSpc="1">
            <a:prstTxWarp prst="textNoShape">
              <a:avLst/>
            </a:prstTxWarp>
          </a:bodyPr>
          <a:lstStyle>
            <a:lvl1pPr algn="r" defTabSz="955280" eaLnBrk="0" hangingPunct="0">
              <a:spcBef>
                <a:spcPct val="0"/>
              </a:spcBef>
              <a:defRPr sz="1300" b="0"/>
            </a:lvl1pPr>
          </a:lstStyle>
          <a:p>
            <a:endParaRPr lang="pt-B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7" y="4714883"/>
            <a:ext cx="4985393" cy="446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1" tIns="47756" rIns="95511" bIns="47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1338"/>
            <a:ext cx="294657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1" tIns="47756" rIns="95511" bIns="47756" numCol="1" anchor="b" anchorCtr="0" compatLnSpc="1">
            <a:prstTxWarp prst="textNoShape">
              <a:avLst/>
            </a:prstTxWarp>
          </a:bodyPr>
          <a:lstStyle>
            <a:lvl1pPr defTabSz="955280" eaLnBrk="0" hangingPunct="0">
              <a:spcBef>
                <a:spcPct val="0"/>
              </a:spcBef>
              <a:defRPr sz="1300" b="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0" y="9431338"/>
            <a:ext cx="294657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1" tIns="47756" rIns="95511" bIns="47756" numCol="1" anchor="b" anchorCtr="0" compatLnSpc="1">
            <a:prstTxWarp prst="textNoShape">
              <a:avLst/>
            </a:prstTxWarp>
          </a:bodyPr>
          <a:lstStyle>
            <a:lvl1pPr algn="r" defTabSz="955280" eaLnBrk="0" hangingPunct="0">
              <a:spcBef>
                <a:spcPct val="0"/>
              </a:spcBef>
              <a:defRPr sz="1300" b="0"/>
            </a:lvl1pPr>
          </a:lstStyle>
          <a:p>
            <a:fld id="{7CC85B7F-9BF3-4179-903C-C525606630C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538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 descr="weg_Logo_m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14363"/>
            <a:ext cx="9874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0" y="2686050"/>
            <a:ext cx="836613" cy="546100"/>
          </a:xfrm>
          <a:prstGeom prst="rect">
            <a:avLst/>
          </a:prstGeom>
          <a:solidFill>
            <a:srgbClr val="28B9D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0"/>
              </a:spcBef>
              <a:defRPr/>
            </a:pPr>
            <a:endParaRPr lang="pt-BR" sz="1400" b="0">
              <a:latin typeface="Arial" charset="0"/>
              <a:ea typeface="+mn-ea"/>
            </a:endParaRP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0" y="3429000"/>
            <a:ext cx="836613" cy="557213"/>
          </a:xfrm>
          <a:prstGeom prst="rect">
            <a:avLst/>
          </a:prstGeom>
          <a:solidFill>
            <a:srgbClr val="2382B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0"/>
              </a:spcBef>
              <a:defRPr/>
            </a:pPr>
            <a:endParaRPr lang="pt-BR" sz="1400" b="0">
              <a:latin typeface="Arial" charset="0"/>
              <a:ea typeface="+mn-ea"/>
            </a:endParaRPr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0" y="4170363"/>
            <a:ext cx="836613" cy="557212"/>
          </a:xfrm>
          <a:prstGeom prst="rect">
            <a:avLst/>
          </a:prstGeom>
          <a:solidFill>
            <a:srgbClr val="96CBE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0"/>
              </a:spcBef>
              <a:defRPr/>
            </a:pPr>
            <a:endParaRPr lang="pt-BR" sz="1400" b="0">
              <a:latin typeface="Arial" charset="0"/>
              <a:ea typeface="+mn-ea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0" y="1943100"/>
            <a:ext cx="836613" cy="557213"/>
          </a:xfrm>
          <a:prstGeom prst="rect">
            <a:avLst/>
          </a:prstGeom>
          <a:solidFill>
            <a:srgbClr val="A4D8E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0"/>
              </a:spcBef>
              <a:defRPr/>
            </a:pPr>
            <a:endParaRPr lang="pt-BR" sz="1400" b="0">
              <a:latin typeface="Arial" charset="0"/>
              <a:ea typeface="+mn-ea"/>
            </a:endParaRPr>
          </a:p>
        </p:txBody>
      </p:sp>
      <p:sp>
        <p:nvSpPr>
          <p:cNvPr id="617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960563"/>
            <a:ext cx="7162800" cy="1922462"/>
          </a:xfrm>
          <a:solidFill>
            <a:srgbClr val="FFFFFF"/>
          </a:solidFill>
        </p:spPr>
        <p:txBody>
          <a:bodyPr tIns="0" bIns="0"/>
          <a:lstStyle>
            <a:lvl1pPr>
              <a:lnSpc>
                <a:spcPts val="4400"/>
              </a:lnSpc>
              <a:defRPr sz="3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4119563"/>
            <a:ext cx="7162800" cy="685800"/>
          </a:xfrm>
          <a:noFill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84988" y="304800"/>
            <a:ext cx="2019300" cy="6065838"/>
          </a:xfrm>
        </p:spPr>
        <p:txBody>
          <a:bodyPr vert="eaVert"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27088" y="304800"/>
            <a:ext cx="5905500" cy="6065838"/>
          </a:xfrm>
        </p:spPr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27088" y="1341438"/>
            <a:ext cx="3962400" cy="5029200"/>
          </a:xfrm>
        </p:spPr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1888" y="1341438"/>
            <a:ext cx="3962400" cy="5029200"/>
          </a:xfrm>
        </p:spPr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827088" y="1341438"/>
            <a:ext cx="8077200" cy="5029200"/>
          </a:xfrm>
        </p:spPr>
        <p:txBody>
          <a:bodyPr/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27088" y="1341438"/>
            <a:ext cx="8077200" cy="5029200"/>
          </a:xfrm>
        </p:spPr>
        <p:txBody>
          <a:bodyPr/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827088" y="1341438"/>
            <a:ext cx="8077200" cy="5029200"/>
          </a:xfrm>
        </p:spPr>
        <p:txBody>
          <a:bodyPr/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7088" y="1341438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1888" y="1341438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341438"/>
            <a:ext cx="8077200" cy="502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6705600" y="457200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endParaRPr lang="pt-BR" sz="800" b="0">
              <a:latin typeface="Arial" charset="0"/>
              <a:ea typeface="+mn-ea"/>
            </a:endParaRPr>
          </a:p>
        </p:txBody>
      </p:sp>
      <p:pic>
        <p:nvPicPr>
          <p:cNvPr id="1032" name="Picture 46" descr="weg_Logo_mo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86750" y="188913"/>
            <a:ext cx="6286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0" y="1928813"/>
            <a:ext cx="541338" cy="354012"/>
          </a:xfrm>
          <a:prstGeom prst="rect">
            <a:avLst/>
          </a:prstGeom>
          <a:solidFill>
            <a:srgbClr val="28B9D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0"/>
              </a:spcBef>
              <a:defRPr/>
            </a:pPr>
            <a:endParaRPr lang="pt-BR" sz="1400" b="0">
              <a:latin typeface="Arial" charset="0"/>
              <a:ea typeface="+mn-ea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0" y="2411413"/>
            <a:ext cx="541338" cy="360362"/>
          </a:xfrm>
          <a:prstGeom prst="rect">
            <a:avLst/>
          </a:prstGeom>
          <a:solidFill>
            <a:srgbClr val="2382B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0"/>
              </a:spcBef>
              <a:defRPr/>
            </a:pPr>
            <a:endParaRPr lang="pt-BR" sz="1400" b="0">
              <a:latin typeface="Arial" charset="0"/>
              <a:ea typeface="+mn-ea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0" y="2892425"/>
            <a:ext cx="541338" cy="360363"/>
          </a:xfrm>
          <a:prstGeom prst="rect">
            <a:avLst/>
          </a:prstGeom>
          <a:solidFill>
            <a:srgbClr val="96CBE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0"/>
              </a:spcBef>
              <a:defRPr/>
            </a:pPr>
            <a:endParaRPr lang="pt-BR" sz="1400" b="0">
              <a:latin typeface="Arial" charset="0"/>
              <a:ea typeface="+mn-ea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0" y="1447800"/>
            <a:ext cx="541338" cy="361950"/>
          </a:xfrm>
          <a:prstGeom prst="rect">
            <a:avLst/>
          </a:prstGeom>
          <a:solidFill>
            <a:srgbClr val="A4D8E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0"/>
              </a:spcBef>
              <a:defRPr/>
            </a:pPr>
            <a:endParaRPr lang="pt-BR" sz="1400" b="0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hf hdr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808080"/>
          </a:solidFill>
          <a:latin typeface="Arial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808080"/>
          </a:solidFill>
          <a:latin typeface="Arial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808080"/>
          </a:solidFill>
          <a:latin typeface="Arial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808080"/>
          </a:solidFill>
          <a:latin typeface="Arial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808080"/>
          </a:solidFill>
          <a:latin typeface="Arial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808080"/>
          </a:solidFill>
          <a:latin typeface="Arial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808080"/>
          </a:solidFill>
          <a:latin typeface="Arial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808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WEG%20Energy%20Projec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g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eg.net/institutional/AT/en/solutions/energy-efficienc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weg.net/institutional/AT/en/solutions/energy-efficiency/see-simulato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catalog.weg.net/tec_cat/retornoinvestmotor_web.a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DE92-4A05-7A3B-924C-F8E4A74B164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219200" y="1124744"/>
            <a:ext cx="7162800" cy="1922462"/>
          </a:xfrm>
        </p:spPr>
        <p:txBody>
          <a:bodyPr/>
          <a:lstStyle/>
          <a:p>
            <a:pPr algn="ctr"/>
            <a:r>
              <a:rPr lang="en-US" sz="4000" dirty="0"/>
              <a:t>Efficiency</a:t>
            </a:r>
            <a:endParaRPr lang="en-AT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75576-C782-F0F5-9CD9-8BB65C08C77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209966" y="3467895"/>
            <a:ext cx="7162800" cy="685800"/>
          </a:xfrm>
        </p:spPr>
        <p:txBody>
          <a:bodyPr/>
          <a:lstStyle/>
          <a:p>
            <a:pPr algn="ctr"/>
            <a:r>
              <a:rPr lang="en-US" sz="2800" dirty="0"/>
              <a:t>Payback tool for motors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>
              <a:buFontTx/>
              <a:buChar char="-"/>
            </a:pPr>
            <a:r>
              <a:rPr lang="en-US" sz="1600" dirty="0"/>
              <a:t>Online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Software</a:t>
            </a:r>
            <a:endParaRPr lang="en-AT" sz="1600" dirty="0"/>
          </a:p>
        </p:txBody>
      </p:sp>
    </p:spTree>
    <p:extLst>
      <p:ext uri="{BB962C8B-B14F-4D97-AF65-F5344CB8AC3E}">
        <p14:creationId xmlns:p14="http://schemas.microsoft.com/office/powerpoint/2010/main" val="143179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Payback tool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32A7D-51ED-725A-5837-778F14AB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4"/>
            <a:ext cx="4572638" cy="1181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157688-AE7E-68F9-8CC8-7521637FB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24527"/>
            <a:ext cx="6624736" cy="2285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073242-1E22-6BDD-CCA2-4CBACD374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206" y="854086"/>
            <a:ext cx="3591426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7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WEG Motor Energy Savings Estimator</a:t>
            </a:r>
            <a:endParaRPr lang="en-A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CE6290-C812-887B-A7FD-91E823626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864" y="1341438"/>
            <a:ext cx="6871647" cy="5029200"/>
          </a:xfrm>
        </p:spPr>
      </p:pic>
    </p:spTree>
    <p:extLst>
      <p:ext uri="{BB962C8B-B14F-4D97-AF65-F5344CB8AC3E}">
        <p14:creationId xmlns:p14="http://schemas.microsoft.com/office/powerpoint/2010/main" val="277508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WEG Motor Energy Savings Estimator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373E1-33A7-E3B0-1FD3-128FC592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72" y="2166008"/>
            <a:ext cx="3571255" cy="33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WEG Motor Energy Savings Estimator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Start</a:t>
            </a:r>
            <a:endParaRPr lang="en-AT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294BA-E7E4-BE20-CE33-F3F68E286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16832"/>
            <a:ext cx="592658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1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WEG Motor Energy Savings Estimator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Customer Information</a:t>
            </a:r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4ACDF-9A0F-148D-D34B-134BF8675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34991"/>
            <a:ext cx="7044898" cy="47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WEG Motor Energy Savings Estimator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– </a:t>
            </a:r>
            <a:r>
              <a:rPr lang="en-US" dirty="0" err="1"/>
              <a:t>Ultility</a:t>
            </a:r>
            <a:r>
              <a:rPr lang="en-US" dirty="0"/>
              <a:t> Information</a:t>
            </a:r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031C4-F5FF-B35D-6502-6840230F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81" y="1790158"/>
            <a:ext cx="6910837" cy="45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9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WEG Motor Energy Savings Estimator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– Define System</a:t>
            </a:r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716C4-693D-C42B-CBC7-BE22B0C0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43" y="1844824"/>
            <a:ext cx="7081870" cy="47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6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WEG Motor Energy Savings Estimator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– Energy Estimation</a:t>
            </a:r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83C13-D26B-3F1B-CDCF-0DE3278D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48" y="1772816"/>
            <a:ext cx="7055365" cy="47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WEG Motor Energy Savings Estimator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– View, Print or E-mail Energy Savings Estimation Report</a:t>
            </a:r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F1FE5-5BA7-7593-F02C-4C2C06703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86" y="1847455"/>
            <a:ext cx="7055004" cy="47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00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WEG Motor Energy Savings Estimator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 action="ppaction://hlinkfile"/>
              </a:rPr>
              <a:t>WEG Energy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67748-A997-FE4B-940E-A8DDE41E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Payback tool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05483-CB4B-2F9E-68A8-0968C3576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www.weg.net</a:t>
            </a:r>
            <a:endParaRPr lang="en-US" dirty="0"/>
          </a:p>
          <a:p>
            <a:pPr marL="0" indent="0">
              <a:buNone/>
            </a:pPr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7DD91-A84C-6739-1F77-8A26D614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16" y="1988840"/>
            <a:ext cx="6805168" cy="42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37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3268216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Thank You.</a:t>
            </a:r>
            <a:endParaRPr lang="en-AT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9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7A97-A4CB-504F-F7ED-EB7B82D7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Payback tool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24D7-F0B6-7EEA-9EF8-58C84DC35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Energy Efficiency | WEG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0DF68-A13B-A46B-51A2-9CD755E8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18" y="1868796"/>
            <a:ext cx="6921763" cy="46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3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1E61-A284-F61E-7051-16E3E081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Payback tool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8BFB0-FBB0-18E9-9B91-9F2797A3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Energy Efficiency - Calculate your Energy Savings | WEG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/>
              <a:t>- Software</a:t>
            </a:r>
          </a:p>
          <a:p>
            <a:pPr marL="0" indent="0">
              <a:buNone/>
            </a:pPr>
            <a:r>
              <a:rPr lang="en-US" sz="1600" dirty="0"/>
              <a:t>	- Online</a:t>
            </a:r>
            <a:endParaRPr lang="en-AT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41C19-D2C5-2A1F-52FE-4C2CFE215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38" y="2532735"/>
            <a:ext cx="7889100" cy="13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5ACB-3517-A7EA-5086-67AD3A14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Payback tool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5D74-7F83-FCCE-4C95-435FFE4E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WEG -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>
                <a:solidFill>
                  <a:srgbClr val="00B050"/>
                </a:solidFill>
              </a:rPr>
              <a:t>Market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>
                <a:solidFill>
                  <a:srgbClr val="FF0000"/>
                </a:solidFill>
              </a:rPr>
              <a:t>Information needed to calculate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>
                <a:solidFill>
                  <a:srgbClr val="0070C0"/>
                </a:solidFill>
              </a:rPr>
              <a:t>Motors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  - </a:t>
            </a:r>
            <a:r>
              <a:rPr lang="en-US" dirty="0">
                <a:solidFill>
                  <a:srgbClr val="FFC000"/>
                </a:solidFill>
              </a:rPr>
              <a:t>Project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4AC8E-4538-C4CA-4984-E14AD1E1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40" y="3222758"/>
            <a:ext cx="7306695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8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51D4-EF1B-C8E0-E36A-F69DF187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Payback tool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1EA1-9314-AD56-E1CF-A53183E2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752"/>
            <a:ext cx="8077200" cy="50292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Market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Information Needed to calculate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endParaRPr lang="en-AT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1ED11-07A5-AA87-1AE2-9CB8373E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1556792"/>
            <a:ext cx="2808312" cy="2631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649F2D-A9CD-6812-88B7-C4156B17F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41168"/>
            <a:ext cx="6282931" cy="11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0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Payback tool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752"/>
            <a:ext cx="8077200" cy="50292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Motors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   - Information after select the motor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AT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2F25-D031-7430-C0B9-2821A1BC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34" y="1556792"/>
            <a:ext cx="7591932" cy="2880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56AC80-8B8F-C5B4-8BB3-A08E560CD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4851532"/>
            <a:ext cx="8748464" cy="12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Payback tool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Project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/>
              <a:t>   - New Project</a:t>
            </a:r>
          </a:p>
          <a:p>
            <a:pPr marL="0" indent="0">
              <a:buNone/>
            </a:pPr>
            <a:endParaRPr lang="en-AT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B7298-4D41-F422-7B6A-7B24E0675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72816"/>
            <a:ext cx="3550171" cy="124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EE3348-1C40-5313-8FE4-3E968CA64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3548723"/>
            <a:ext cx="7826835" cy="19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7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1A9B-226F-ADB6-5442-D67E65E8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Payback tool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5E9-8D7A-9BE1-48D1-6FE07D6F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143000"/>
            <a:ext cx="8077200" cy="50292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Project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  </a:t>
            </a:r>
            <a:r>
              <a:rPr lang="en-US" dirty="0"/>
              <a:t>- Replacement of a running motor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- Replacement of a failed motor</a:t>
            </a:r>
          </a:p>
          <a:p>
            <a:pPr marL="0" indent="0">
              <a:buNone/>
            </a:pPr>
            <a:endParaRPr lang="en-AT" dirty="0"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41F6F-1BF6-84E6-82B6-7C4794BB6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94" y="1916832"/>
            <a:ext cx="7344818" cy="1895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606347-3D91-6EE1-9D34-52364623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45" y="4437112"/>
            <a:ext cx="7245657" cy="21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09503"/>
      </p:ext>
    </p:extLst>
  </p:cSld>
  <p:clrMapOvr>
    <a:masterClrMapping/>
  </p:clrMapOvr>
</p:sld>
</file>

<file path=ppt/theme/theme1.xml><?xml version="1.0" encoding="utf-8"?>
<a:theme xmlns:a="http://schemas.openxmlformats.org/drawingml/2006/main" name="WEG_ppt_templates_18.04.2008_SL">
  <a:themeElements>
    <a:clrScheme name="WEG_ppt_templates_18.04.2008_S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4D8E3"/>
      </a:accent1>
      <a:accent2>
        <a:srgbClr val="28B9DA"/>
      </a:accent2>
      <a:accent3>
        <a:srgbClr val="FFFFFF"/>
      </a:accent3>
      <a:accent4>
        <a:srgbClr val="000000"/>
      </a:accent4>
      <a:accent5>
        <a:srgbClr val="CFE9EF"/>
      </a:accent5>
      <a:accent6>
        <a:srgbClr val="23A7C5"/>
      </a:accent6>
      <a:hlink>
        <a:srgbClr val="2382BA"/>
      </a:hlink>
      <a:folHlink>
        <a:srgbClr val="96CBE2"/>
      </a:folHlink>
    </a:clrScheme>
    <a:fontScheme name="WEG_ppt_templates_18.04.2008_S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G_ppt_templates_18.04.2008_S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4D8E3"/>
        </a:accent1>
        <a:accent2>
          <a:srgbClr val="28B9DA"/>
        </a:accent2>
        <a:accent3>
          <a:srgbClr val="FFFFFF"/>
        </a:accent3>
        <a:accent4>
          <a:srgbClr val="000000"/>
        </a:accent4>
        <a:accent5>
          <a:srgbClr val="CFE9EF"/>
        </a:accent5>
        <a:accent6>
          <a:srgbClr val="23A7C5"/>
        </a:accent6>
        <a:hlink>
          <a:srgbClr val="2382BA"/>
        </a:hlink>
        <a:folHlink>
          <a:srgbClr val="96CB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rpose_x0020__x002f__x0020_Customer_x0020__x002f__x0020_Event xmlns="f20ddb02-1b30-4463-82e3-fc2a5b092858">Energy Efficiency Global Directives</Purpose_x0020__x002f__x0020_Customer_x0020__x002f__x0020_Event>
    <Level xmlns="f20ddb02-1b30-4463-82e3-fc2a5b092858">Corporate</Level>
    <Language xmlns="f20ddb02-1b30-4463-82e3-fc2a5b092858">English</Language>
    <Created_x0020_by_x0020__x0028_group_x0029_ xmlns="f20ddb02-1b30-4463-82e3-fc2a5b092858">Brazil</Created_x0020_by_x0020__x0028_group_x0029_>
    <Business_x0020_Unit xmlns="f20ddb02-1b30-4463-82e3-fc2a5b092858">Corporate</Business_x0020_Uni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621623F024544BCDE0CC6610A4232" ma:contentTypeVersion="6" ma:contentTypeDescription="Create a new document." ma:contentTypeScope="" ma:versionID="618b081ccd1ae9db58cb5aafa4823446">
  <xsd:schema xmlns:xsd="http://www.w3.org/2001/XMLSchema" xmlns:p="http://schemas.microsoft.com/office/2006/metadata/properties" xmlns:ns2="f20ddb02-1b30-4463-82e3-fc2a5b092858" targetNamespace="http://schemas.microsoft.com/office/2006/metadata/properties" ma:root="true" ma:fieldsID="ccb4377e62e8679d6fe5e08d80893605" ns2:_="">
    <xsd:import namespace="f20ddb02-1b30-4463-82e3-fc2a5b092858"/>
    <xsd:element name="properties">
      <xsd:complexType>
        <xsd:sequence>
          <xsd:element name="documentManagement">
            <xsd:complexType>
              <xsd:all>
                <xsd:element ref="ns2:Purpose_x0020__x002f__x0020_Customer_x0020__x002f__x0020_Event"/>
                <xsd:element ref="ns2:Level"/>
                <xsd:element ref="ns2:Business_x0020_Unit"/>
                <xsd:element ref="ns2:Language"/>
                <xsd:element ref="ns2:Created_x0020_by_x0020__x0028_group_x0029_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20ddb02-1b30-4463-82e3-fc2a5b092858" elementFormDefault="qualified">
    <xsd:import namespace="http://schemas.microsoft.com/office/2006/documentManagement/types"/>
    <xsd:element name="Purpose_x0020__x002f__x0020_Customer_x0020__x002f__x0020_Event" ma:index="8" ma:displayName="Purpose / Customer / Event" ma:internalName="Purpose_x0020__x002f__x0020_Customer_x0020__x002f__x0020_Event">
      <xsd:simpleType>
        <xsd:restriction base="dms:Text">
          <xsd:maxLength value="255"/>
        </xsd:restriction>
      </xsd:simpleType>
    </xsd:element>
    <xsd:element name="Level" ma:index="9" ma:displayName="Level" ma:format="Dropdown" ma:internalName="Level">
      <xsd:simpleType>
        <xsd:restriction base="dms:Choice">
          <xsd:enumeration value="Business Units"/>
          <xsd:enumeration value="Corporate"/>
          <xsd:enumeration value="Segment - Cement"/>
          <xsd:enumeration value="Segment - Civil Construction"/>
          <xsd:enumeration value="Segment - Energy"/>
          <xsd:enumeration value="Segment - Food and Beverage"/>
          <xsd:enumeration value="Segment - Marine"/>
          <xsd:enumeration value="Segment - Mining"/>
          <xsd:enumeration value="Segment - Oil &amp; Gas"/>
          <xsd:enumeration value="Segment - Pulp &amp; Paper"/>
          <xsd:enumeration value="Segment - Steel"/>
          <xsd:enumeration value="Segment - Sugar &amp; Ethanol"/>
          <xsd:enumeration value="Segment - Water &amp; Wastewater"/>
          <xsd:enumeration value="Products"/>
          <xsd:enumeration value="Topics"/>
        </xsd:restriction>
      </xsd:simpleType>
    </xsd:element>
    <xsd:element name="Business_x0020_Unit" ma:index="10" ma:displayName="Business Unit" ma:format="Dropdown" ma:internalName="Business_x0020_Unit">
      <xsd:simpleType>
        <xsd:restriction base="dms:Choice">
          <xsd:enumeration value="Corporate"/>
          <xsd:enumeration value="Automation"/>
          <xsd:enumeration value="Coatings"/>
          <xsd:enumeration value="Energy"/>
          <xsd:enumeration value="Motors"/>
          <xsd:enumeration value="Transmission &amp; Distribution"/>
        </xsd:restriction>
      </xsd:simpleType>
    </xsd:element>
    <xsd:element name="Language" ma:index="11" ma:displayName="Language" ma:default="English" ma:format="Dropdown" ma:internalName="Language">
      <xsd:simpleType>
        <xsd:restriction base="dms:Choice">
          <xsd:enumeration value="English"/>
          <xsd:enumeration value="French"/>
          <xsd:enumeration value="Italian"/>
          <xsd:enumeration value="Japanese"/>
          <xsd:enumeration value="Chinese"/>
          <xsd:enumeration value="Portuguese (BR)"/>
          <xsd:enumeration value="Portuguese (PT)"/>
          <xsd:enumeration value="Russian"/>
          <xsd:enumeration value="Spanish"/>
        </xsd:restriction>
      </xsd:simpleType>
    </xsd:element>
    <xsd:element name="Created_x0020_by_x0020__x0028_group_x0029_" ma:index="12" ma:displayName="Created by (group)" ma:format="Dropdown" ma:internalName="Created_x0020_by_x0020__x0028_group_x0029_">
      <xsd:simpleType>
        <xsd:restriction base="dms:Choice">
          <xsd:enumeration value="Germany"/>
          <xsd:enumeration value="Argentina"/>
          <xsd:enumeration value="Australia"/>
          <xsd:enumeration value="Belgium"/>
          <xsd:enumeration value="Brazil"/>
          <xsd:enumeration value="Chile"/>
          <xsd:enumeration value="China"/>
          <xsd:enumeration value="Singapore"/>
          <xsd:enumeration value="Colombia"/>
          <xsd:enumeration value="UAE"/>
          <xsd:enumeration value="Spain"/>
          <xsd:enumeration value="United States"/>
          <xsd:enumeration value="France"/>
          <xsd:enumeration value="India"/>
          <xsd:enumeration value="Italy"/>
          <xsd:enumeration value="Japan"/>
          <xsd:enumeration value="Mexico"/>
          <xsd:enumeration value="Portugal"/>
          <xsd:enumeration value="United Kingdom"/>
          <xsd:enumeration value="Russia"/>
          <xsd:enumeration value="Sweden"/>
          <xsd:enumeration value="Venezuel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182047-F274-4A72-BFD4-D8F99BDCB570}">
  <ds:schemaRefs>
    <ds:schemaRef ds:uri="f20ddb02-1b30-4463-82e3-fc2a5b092858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21E0F51-88DF-4057-987B-8E2BC42B9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ddb02-1b30-4463-82e3-fc2a5b09285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AE0EA8F-1ECD-4A55-9B77-FBD3F42689CF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55DC138-31C6-47F1-BF80-39EBD6A167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WEG_ppt_templates_18.04.2008_SL</Template>
  <TotalTime>0</TotalTime>
  <Words>191</Words>
  <Application>Microsoft Office PowerPoint</Application>
  <PresentationFormat>On-screen Show (4:3)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Wingdings</vt:lpstr>
      <vt:lpstr>WEG_ppt_templates_18.04.2008_SL</vt:lpstr>
      <vt:lpstr>Efficiency</vt:lpstr>
      <vt:lpstr>Payback tool</vt:lpstr>
      <vt:lpstr>Payback tool</vt:lpstr>
      <vt:lpstr>Payback tool</vt:lpstr>
      <vt:lpstr>Online Payback tool</vt:lpstr>
      <vt:lpstr>Online Payback tool</vt:lpstr>
      <vt:lpstr>Online Payback tool</vt:lpstr>
      <vt:lpstr>Online Payback tool</vt:lpstr>
      <vt:lpstr>Online Payback tool</vt:lpstr>
      <vt:lpstr>Online Payback tool</vt:lpstr>
      <vt:lpstr>WEG Motor Energy Savings Estimator</vt:lpstr>
      <vt:lpstr>WEG Motor Energy Savings Estimator</vt:lpstr>
      <vt:lpstr>WEG Motor Energy Savings Estimator</vt:lpstr>
      <vt:lpstr>WEG Motor Energy Savings Estimator</vt:lpstr>
      <vt:lpstr>WEG Motor Energy Savings Estimator</vt:lpstr>
      <vt:lpstr>WEG Motor Energy Savings Estimator</vt:lpstr>
      <vt:lpstr>WEG Motor Energy Savings Estimator</vt:lpstr>
      <vt:lpstr>WEG Motor Energy Savings Estimator</vt:lpstr>
      <vt:lpstr>WEG Motor Energy Savings Estimator</vt:lpstr>
      <vt:lpstr>Thank You.</vt:lpstr>
    </vt:vector>
  </TitlesOfParts>
  <Company>Weg Equipamentos Eletricos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caio</dc:creator>
  <cp:lastModifiedBy>Leonardo Petry Rizzatti</cp:lastModifiedBy>
  <cp:revision>1186</cp:revision>
  <cp:lastPrinted>2019-12-03T10:15:00Z</cp:lastPrinted>
  <dcterms:created xsi:type="dcterms:W3CDTF">2008-04-29T18:50:59Z</dcterms:created>
  <dcterms:modified xsi:type="dcterms:W3CDTF">2023-04-04T08:14:43Z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