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7" Type="http://schemas.openxmlformats.org/officeDocument/2006/relationships/image" Target="../media/image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148" y="987306"/>
            <a:ext cx="4757038" cy="4757038"/>
          </a:xfrm>
          <a:prstGeom prst="rect">
            <a:avLst/>
          </a:prstGeom>
          <a:noFill/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90" y="519211"/>
            <a:ext cx="3353196" cy="268255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2" t="29549" r="28647" b="28022"/>
          <a:stretch/>
        </p:blipFill>
        <p:spPr>
          <a:xfrm>
            <a:off x="3817688" y="987306"/>
            <a:ext cx="1057275" cy="10668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485" y="773465"/>
            <a:ext cx="2687340" cy="1860668"/>
          </a:xfrm>
          <a:prstGeom prst="rect">
            <a:avLst/>
          </a:prstGeom>
        </p:spPr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76250" y="3400425"/>
            <a:ext cx="6880873" cy="2889576"/>
          </a:xfrm>
          <a:noFill/>
        </p:spPr>
        <p:txBody>
          <a:bodyPr/>
          <a:lstStyle/>
          <a:p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ASTRAPROM </a:t>
            </a:r>
            <a:b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ponosni generalni distributer za WEG Industries</a:t>
            </a:r>
            <a:endParaRPr lang="hr-HR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266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TROFAZNI ELEKTRIČNI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3244" y="1514474"/>
            <a:ext cx="3103288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PUMPE</a:t>
            </a:r>
          </a:p>
          <a:p>
            <a:endParaRPr lang="hr-HR" sz="1600" dirty="0" smtClean="0">
              <a:solidFill>
                <a:schemeClr val="tx1"/>
              </a:solidFill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Pumpe sa spojnicama, W22, potopne pumpe, Jet pumpe 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6" name="Strelica udesno 5"/>
          <p:cNvSpPr/>
          <p:nvPr/>
        </p:nvSpPr>
        <p:spPr>
          <a:xfrm>
            <a:off x="3416532" y="1859755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215249" y="1590674"/>
            <a:ext cx="155209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Pumpe sa spojnicama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idealno za izravno spojene pumpe.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cxnSp>
        <p:nvCxnSpPr>
          <p:cNvPr id="8" name="Ravni poveznik 7"/>
          <p:cNvCxnSpPr/>
          <p:nvPr/>
        </p:nvCxnSpPr>
        <p:spPr>
          <a:xfrm>
            <a:off x="5667592" y="1637605"/>
            <a:ext cx="0" cy="1130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slov 1"/>
          <p:cNvSpPr txBox="1">
            <a:spLocks/>
          </p:cNvSpPr>
          <p:nvPr/>
        </p:nvSpPr>
        <p:spPr>
          <a:xfrm>
            <a:off x="5838090" y="1590674"/>
            <a:ext cx="2786277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W22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motori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dizajnirani da ponude ne samo značajno nižu potrošnju energije, već i nižu buku i vibracije, veću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pouzdanost 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lakše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održavanje.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0" name="Ravni poveznik 9"/>
          <p:cNvCxnSpPr/>
          <p:nvPr/>
        </p:nvCxnSpPr>
        <p:spPr>
          <a:xfrm>
            <a:off x="8591116" y="1590673"/>
            <a:ext cx="0" cy="1130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slov 1"/>
          <p:cNvSpPr txBox="1">
            <a:spLocks/>
          </p:cNvSpPr>
          <p:nvPr/>
        </p:nvSpPr>
        <p:spPr>
          <a:xfrm>
            <a:off x="8695112" y="1590674"/>
            <a:ext cx="3355397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Potopne pumpe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motor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za primjenu u potopnim pumpama, cisternama, kanalizaciji i odvodnji oborinskih voda,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postrojenjima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za pročišćavanje otpadnih voda i čišćenju spremnika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 vode. 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8695112" y="2767962"/>
            <a:ext cx="291776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Jet pumpe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čelični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okvir razvijen za širok raspon primjena koje zahtijevaju visok startni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moment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i fleksibilnost.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313244" y="3334834"/>
            <a:ext cx="2125156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VENTILATORI</a:t>
            </a:r>
          </a:p>
          <a:p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W22, W22 za izvlačenje dima, rashladni tornjevi, ventilatori za perad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  <a:p>
            <a:endParaRPr lang="hr-H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14" name="Strelica udesno 13"/>
          <p:cNvSpPr/>
          <p:nvPr/>
        </p:nvSpPr>
        <p:spPr>
          <a:xfrm>
            <a:off x="2529841" y="4040460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3347043" y="3877759"/>
            <a:ext cx="2139357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W22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motori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dizajnirani da ponude ne samo značajno nižu potrošnju energije, već i nižu buku i vibracije, veću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pouzdanost 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lakše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održavanje.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6" name="Ravni poveznik 15"/>
          <p:cNvCxnSpPr/>
          <p:nvPr/>
        </p:nvCxnSpPr>
        <p:spPr>
          <a:xfrm>
            <a:off x="5504109" y="3801559"/>
            <a:ext cx="15542" cy="169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aslov 1"/>
          <p:cNvSpPr txBox="1">
            <a:spLocks/>
          </p:cNvSpPr>
          <p:nvPr/>
        </p:nvSpPr>
        <p:spPr>
          <a:xfrm>
            <a:off x="5646376" y="3877759"/>
            <a:ext cx="304873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Izvlačenje dima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 odvod dima prikladni su za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rad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na visokim temperaturama i jamče brzo odvođenje dima i topline i odgodu širenja požara, omogućujući slobodan pristup izlazima u slučaju nužde.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20" name="Naslov 1"/>
          <p:cNvSpPr txBox="1">
            <a:spLocks/>
          </p:cNvSpPr>
          <p:nvPr/>
        </p:nvSpPr>
        <p:spPr>
          <a:xfrm>
            <a:off x="8848442" y="3877759"/>
            <a:ext cx="2639747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Rashladni tornjevi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-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sustav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izravnog pogona rashladnog tornja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kao alternativa konvencionalnim ventilacijskim sustavima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– formirane od motora, pogonskog vratila 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reduktora.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21" name="Ravni poveznik 20"/>
          <p:cNvCxnSpPr/>
          <p:nvPr/>
        </p:nvCxnSpPr>
        <p:spPr>
          <a:xfrm>
            <a:off x="8693424" y="3801559"/>
            <a:ext cx="15542" cy="1690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Naslov 1"/>
          <p:cNvSpPr txBox="1">
            <a:spLocks/>
          </p:cNvSpPr>
          <p:nvPr/>
        </p:nvSpPr>
        <p:spPr>
          <a:xfrm>
            <a:off x="3347043" y="5600442"/>
            <a:ext cx="15450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Ventilatori za perad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s okvirom od čelične ploče za opću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uporabu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80" y="5058964"/>
            <a:ext cx="1603712" cy="1603712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pic>
        <p:nvPicPr>
          <p:cNvPr id="26" name="Slika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070" y="2453771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TROFAZNI ELEKTRIČNI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13244" y="1592147"/>
            <a:ext cx="2875490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SPECIJALNE SVRHE</a:t>
            </a:r>
          </a:p>
          <a:p>
            <a:endParaRPr lang="hr-H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WELL, rudarstvo, W22 </a:t>
            </a:r>
            <a:r>
              <a:rPr lang="hr-HR" sz="1600" dirty="0" err="1" smtClean="0">
                <a:solidFill>
                  <a:schemeClr val="tx1"/>
                </a:solidFill>
                <a:latin typeface="Roboto"/>
              </a:rPr>
              <a:t>Wash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, </a:t>
            </a:r>
            <a:r>
              <a:rPr lang="hr-HR" sz="1600" dirty="0" err="1" smtClean="0">
                <a:solidFill>
                  <a:schemeClr val="tx1"/>
                </a:solidFill>
                <a:latin typeface="Roboto"/>
              </a:rPr>
              <a:t>Roller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Table, reduktori, pilane, dizala, električna vuča, bušenje, pomorska linija 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5" name="Strelica udesno 4"/>
          <p:cNvSpPr/>
          <p:nvPr/>
        </p:nvSpPr>
        <p:spPr>
          <a:xfrm>
            <a:off x="3188734" y="2319725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4040682" y="1956434"/>
            <a:ext cx="217723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WELL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W22 WELL motori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pružaju bolje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performanse i ekonomičnost u industriji kontinuirane prerade.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cxnSp>
        <p:nvCxnSpPr>
          <p:cNvPr id="9" name="Ravni poveznik 8"/>
          <p:cNvCxnSpPr/>
          <p:nvPr/>
        </p:nvCxnSpPr>
        <p:spPr>
          <a:xfrm>
            <a:off x="6217920" y="1863609"/>
            <a:ext cx="0" cy="150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slov 1"/>
          <p:cNvSpPr txBox="1">
            <a:spLocks/>
          </p:cNvSpPr>
          <p:nvPr/>
        </p:nvSpPr>
        <p:spPr>
          <a:xfrm>
            <a:off x="6337766" y="1956434"/>
            <a:ext cx="1758830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Rudarstvo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motor kojeg odlikuju izdržljivost i mehanička čvrstoća.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4" name="Ravni poveznik 13"/>
          <p:cNvCxnSpPr/>
          <p:nvPr/>
        </p:nvCxnSpPr>
        <p:spPr>
          <a:xfrm>
            <a:off x="8107680" y="1863609"/>
            <a:ext cx="0" cy="150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slov 1"/>
          <p:cNvSpPr txBox="1">
            <a:spLocks/>
          </p:cNvSpPr>
          <p:nvPr/>
        </p:nvSpPr>
        <p:spPr>
          <a:xfrm>
            <a:off x="8216441" y="1956434"/>
            <a:ext cx="238228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W22 </a:t>
            </a:r>
            <a:r>
              <a:rPr lang="hr-HR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Wash</a:t>
            </a: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najpouzdanije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i najekonomičnije rješenje za okruženja u kojima su higijena i čišćenje neophodni.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4040682" y="3615411"/>
            <a:ext cx="229708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Roller</a:t>
            </a: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Table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okvir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motora Roller Table opremljen je radijalnim rebrima koja sprječavaju nakupljanje ostataka na površini okvira.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7" name="Ravni poveznik 16"/>
          <p:cNvCxnSpPr/>
          <p:nvPr/>
        </p:nvCxnSpPr>
        <p:spPr>
          <a:xfrm>
            <a:off x="6217920" y="3489161"/>
            <a:ext cx="0" cy="150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aslov 1"/>
          <p:cNvSpPr txBox="1">
            <a:spLocks/>
          </p:cNvSpPr>
          <p:nvPr/>
        </p:nvSpPr>
        <p:spPr>
          <a:xfrm>
            <a:off x="6276111" y="3612207"/>
            <a:ext cx="217793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Reduktori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motor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s izravnom i preciznom spojnicom, laka i svestrana instalacija koja omogućuje ugradnju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za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različite primjene.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8454044" y="3489161"/>
            <a:ext cx="0" cy="150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slov 1"/>
          <p:cNvSpPr txBox="1">
            <a:spLocks/>
          </p:cNvSpPr>
          <p:nvPr/>
        </p:nvSpPr>
        <p:spPr>
          <a:xfrm>
            <a:off x="8573889" y="3600065"/>
            <a:ext cx="188762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Pilane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kompaktan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motor s okvirom od lijevanog željeza koji osigurava visoku snagu s manjim okvirom.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21" name="Naslov 1"/>
          <p:cNvSpPr txBox="1">
            <a:spLocks/>
          </p:cNvSpPr>
          <p:nvPr/>
        </p:nvSpPr>
        <p:spPr>
          <a:xfrm>
            <a:off x="4048996" y="5149791"/>
            <a:ext cx="3931221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Dizala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uz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robusnu i svestranu konstrukciju, u kombinaciji s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visokim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o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kretnim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momentima, vučni stroj za WEG Lift Gearless dizala izrađen je da izdrži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sve stroge zahtjeve pri uporabi.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23" name="Ravni poveznik 22"/>
          <p:cNvCxnSpPr/>
          <p:nvPr/>
        </p:nvCxnSpPr>
        <p:spPr>
          <a:xfrm>
            <a:off x="8005154" y="5066663"/>
            <a:ext cx="0" cy="109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aslov 1"/>
          <p:cNvSpPr txBox="1">
            <a:spLocks/>
          </p:cNvSpPr>
          <p:nvPr/>
        </p:nvSpPr>
        <p:spPr>
          <a:xfrm>
            <a:off x="8107680" y="5145455"/>
            <a:ext cx="301405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Električna vuča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sustav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električne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vuče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koji kombinira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učinkovitost i kvalitetu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te je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cjelovito rješenje za mobilnost.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10461515" y="3612207"/>
            <a:ext cx="1467249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Bušenje -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 linija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dizajnirana za rad s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inverterima u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širokom rasponu brzina.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27" name="Ravni poveznik 26"/>
          <p:cNvCxnSpPr/>
          <p:nvPr/>
        </p:nvCxnSpPr>
        <p:spPr>
          <a:xfrm>
            <a:off x="10385367" y="3489161"/>
            <a:ext cx="0" cy="150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Naslov 1"/>
          <p:cNvSpPr txBox="1">
            <a:spLocks/>
          </p:cNvSpPr>
          <p:nvPr/>
        </p:nvSpPr>
        <p:spPr>
          <a:xfrm>
            <a:off x="625537" y="4078932"/>
            <a:ext cx="229708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Pomorska linija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motori s vodenim hlađenjem mogu se koristiti u raznim primjenama i uglavnom se preporučuju tamo gdje je potrebno smanjenje razine buke.</a:t>
            </a:r>
          </a:p>
        </p:txBody>
      </p:sp>
      <p:pic>
        <p:nvPicPr>
          <p:cNvPr id="29" name="Slika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515" y="1904201"/>
            <a:ext cx="1584960" cy="1584960"/>
          </a:xfrm>
          <a:prstGeom prst="rect">
            <a:avLst/>
          </a:prstGeom>
        </p:spPr>
      </p:pic>
      <p:pic>
        <p:nvPicPr>
          <p:cNvPr id="30" name="Slika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454" y="-195109"/>
            <a:ext cx="2456360" cy="2456360"/>
          </a:xfrm>
          <a:prstGeom prst="rect">
            <a:avLst/>
          </a:prstGeom>
        </p:spPr>
      </p:pic>
      <p:pic>
        <p:nvPicPr>
          <p:cNvPr id="31" name="Slika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54" y="5109721"/>
            <a:ext cx="1846522" cy="184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8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07" y="3703605"/>
            <a:ext cx="3079082" cy="3079082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FREKVENTNI PRETVARAČI (INVERTERI)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13244" y="1964159"/>
            <a:ext cx="53996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latin typeface="Roboto"/>
              </a:rPr>
              <a:t>WEG frekventni pretvarači </a:t>
            </a:r>
            <a:r>
              <a:rPr lang="hr-HR" sz="1600" dirty="0">
                <a:latin typeface="Roboto"/>
              </a:rPr>
              <a:t>koriste najsuvremeniju tehnologiju za varijaciju brzine trofaznih asinkronih motora. Predstavljajući moderan dizajn i jednostavnu instalaciju, mogu se koristiti u različitim segmentima industrije, pojednostavljujući rad i doprinoseći očuvanju okoliša.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3" y="3522827"/>
            <a:ext cx="3537625" cy="35376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sp>
        <p:nvSpPr>
          <p:cNvPr id="10" name="Naslov 1"/>
          <p:cNvSpPr txBox="1">
            <a:spLocks/>
          </p:cNvSpPr>
          <p:nvPr/>
        </p:nvSpPr>
        <p:spPr>
          <a:xfrm>
            <a:off x="5898237" y="1919110"/>
            <a:ext cx="301167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Mikro i mini pogoni 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izvrsni za primjenu u manjim strojevima zbog svoje kompaktne veličine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velike fleksibilnosti. 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5893563" y="3070735"/>
            <a:ext cx="301167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OEM i pogoni za generalnu uporabu 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pretvarači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opće namjene idealni su za aplikacije koje zahtijevaju visoke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performanse i povezanost.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2" name="Naslov 1"/>
          <p:cNvSpPr txBox="1">
            <a:spLocks/>
          </p:cNvSpPr>
          <p:nvPr/>
        </p:nvSpPr>
        <p:spPr>
          <a:xfrm>
            <a:off x="5893563" y="4398629"/>
            <a:ext cx="3011675" cy="316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Sistemski pogoni 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5893563" y="4897740"/>
            <a:ext cx="301167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HVAC 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s posebnim funkcijama potrebnim za HVAC-R sustave, ova linija namijenjena je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 grijanje, ventilaciju, klimatizaciju 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hlađenje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9095259" y="1919109"/>
            <a:ext cx="3011675" cy="11834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Pogoni za decentralizirana rješenja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– </a:t>
            </a:r>
            <a:r>
              <a:rPr lang="hr-HR" sz="1400" dirty="0" err="1" smtClean="0">
                <a:solidFill>
                  <a:schemeClr val="tx1"/>
                </a:solidFill>
                <a:latin typeface="Roboto"/>
              </a:rPr>
              <a:t>inverteri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s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namjenskim funkcijama i visokim stupnjem zaštite IP66 / NEMA4X. Mogu se instalirati izravno na zid ili montirati na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5" name="Ravni poveznik 14"/>
          <p:cNvCxnSpPr/>
          <p:nvPr/>
        </p:nvCxnSpPr>
        <p:spPr>
          <a:xfrm>
            <a:off x="5666664" y="1919110"/>
            <a:ext cx="0" cy="427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slov 1"/>
          <p:cNvSpPr txBox="1">
            <a:spLocks/>
          </p:cNvSpPr>
          <p:nvPr/>
        </p:nvSpPr>
        <p:spPr>
          <a:xfrm>
            <a:off x="9085912" y="3585037"/>
            <a:ext cx="301167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Pogoni za dizala – </a:t>
            </a:r>
            <a:r>
              <a:rPr lang="hr-HR" sz="1400" dirty="0" err="1" smtClean="0">
                <a:solidFill>
                  <a:schemeClr val="tx1"/>
                </a:solidFill>
                <a:latin typeface="Roboto"/>
              </a:rPr>
              <a:t>inverteri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za dizala,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s ravnim dizajnom koji omogućuje ugradnju u profil vrata ili u okno lifta bez strojarnice (MRL).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9085911" y="4824915"/>
            <a:ext cx="301167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Pogoni za dizala 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izvrsni za primjenu u manjim strojevima zbog svoje kompaktne veličine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velike fleksibilnosti. 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17" y="-366404"/>
            <a:ext cx="3034231" cy="303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04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SINKRONI I INDUKCIJSKI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13244" y="1592147"/>
            <a:ext cx="2875490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SINKRONI MOTORI</a:t>
            </a:r>
          </a:p>
          <a:p>
            <a:endParaRPr lang="hr-H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Trajni magneti, S linija, SM40 linija, sinkroni motori za električne strojeve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5" name="Strelica udesno 4"/>
          <p:cNvSpPr/>
          <p:nvPr/>
        </p:nvSpPr>
        <p:spPr>
          <a:xfrm>
            <a:off x="2860121" y="2305456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605008" y="1863609"/>
            <a:ext cx="194668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Trajni magneti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W22 magnetni motori su sinkroni motori s trajnim visokoučinkovitim magnetima unutar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rotora.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7" name="Ravni poveznik 6"/>
          <p:cNvCxnSpPr/>
          <p:nvPr/>
        </p:nvCxnSpPr>
        <p:spPr>
          <a:xfrm>
            <a:off x="5579007" y="1863609"/>
            <a:ext cx="0" cy="150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slov 1"/>
          <p:cNvSpPr txBox="1">
            <a:spLocks/>
          </p:cNvSpPr>
          <p:nvPr/>
        </p:nvSpPr>
        <p:spPr>
          <a:xfrm>
            <a:off x="5696069" y="1863609"/>
            <a:ext cx="1988100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 linija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sinkroni motori visoki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h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 performans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i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, niski troškovi </a:t>
            </a:r>
            <a:r>
              <a:rPr lang="pt-BR" sz="1400" dirty="0">
                <a:solidFill>
                  <a:schemeClr val="tx1"/>
                </a:solidFill>
                <a:latin typeface="Roboto"/>
              </a:rPr>
              <a:t>rada i 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održavanja,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prilagodlji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vi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pt-BR" sz="1400" dirty="0">
                <a:solidFill>
                  <a:schemeClr val="tx1"/>
                </a:solidFill>
                <a:latin typeface="Roboto"/>
              </a:rPr>
              <a:t>svim vrstama okruženja.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9" name="Ravni poveznik 8"/>
          <p:cNvCxnSpPr/>
          <p:nvPr/>
        </p:nvCxnSpPr>
        <p:spPr>
          <a:xfrm>
            <a:off x="7459579" y="1863609"/>
            <a:ext cx="0" cy="150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slov 1"/>
          <p:cNvSpPr txBox="1">
            <a:spLocks/>
          </p:cNvSpPr>
          <p:nvPr/>
        </p:nvSpPr>
        <p:spPr>
          <a:xfrm>
            <a:off x="7522628" y="1863609"/>
            <a:ext cx="261598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SM40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otori </a:t>
            </a:r>
            <a:r>
              <a:rPr lang="pt-BR" sz="1400" dirty="0">
                <a:solidFill>
                  <a:schemeClr val="tx1"/>
                </a:solidFill>
                <a:latin typeface="Roboto"/>
              </a:rPr>
              <a:t>koji se primjenjuju u aplikacijama koje zahtijevaju korekciju faktora snage, niske početne struje i velike zakretne momente te konstantnu brzinu pod varijacijama 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opterećenja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1" name="Ravni poveznik 10"/>
          <p:cNvCxnSpPr/>
          <p:nvPr/>
        </p:nvCxnSpPr>
        <p:spPr>
          <a:xfrm>
            <a:off x="10138612" y="1863609"/>
            <a:ext cx="0" cy="15030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slov 1"/>
          <p:cNvSpPr txBox="1">
            <a:spLocks/>
          </p:cNvSpPr>
          <p:nvPr/>
        </p:nvSpPr>
        <p:spPr>
          <a:xfrm>
            <a:off x="10162677" y="1863609"/>
            <a:ext cx="1988100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Sinkroni motori za el. strojeve </a:t>
            </a:r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s</a:t>
            </a:r>
            <a:r>
              <a:rPr lang="pt-BR" sz="1400" dirty="0" smtClean="0">
                <a:solidFill>
                  <a:schemeClr val="tx1"/>
                </a:solidFill>
                <a:latin typeface="Roboto"/>
              </a:rPr>
              <a:t>inkroni </a:t>
            </a:r>
            <a:r>
              <a:rPr lang="pt-BR" sz="1400" dirty="0">
                <a:solidFill>
                  <a:schemeClr val="tx1"/>
                </a:solidFill>
                <a:latin typeface="Roboto"/>
              </a:rPr>
              <a:t>motori pružaju veću učinkovitost, korekciju faktora snage, nižu udarnu struju i rade pri konstantnoj brzini.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313244" y="4600043"/>
            <a:ext cx="2875490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INDUKCIJSKI MOTORI</a:t>
            </a:r>
          </a:p>
          <a:p>
            <a:endParaRPr lang="hr-H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4067238" y="4428355"/>
            <a:ext cx="4007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400" dirty="0">
                <a:solidFill>
                  <a:srgbClr val="000000"/>
                </a:solidFill>
                <a:latin typeface="Roboto"/>
              </a:rPr>
              <a:t>Dizajnirani s naglaskom na visoku učinkovitost čak i u teškim radnim uvjetima, proizvedeni su s prozorima za pregled za pristup pretincu za četke, olakšavajući održavanje.</a:t>
            </a:r>
            <a:endParaRPr lang="hr-HR" sz="1400" dirty="0"/>
          </a:p>
        </p:txBody>
      </p:sp>
      <p:sp>
        <p:nvSpPr>
          <p:cNvPr id="15" name="Strelica udesno 14"/>
          <p:cNvSpPr/>
          <p:nvPr/>
        </p:nvSpPr>
        <p:spPr>
          <a:xfrm>
            <a:off x="3153005" y="4600043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467" y="3366655"/>
            <a:ext cx="2898324" cy="2898324"/>
          </a:xfrm>
          <a:prstGeom prst="rect">
            <a:avLst/>
          </a:prstGeom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18" name="Slika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88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>
          <a:xfrm>
            <a:off x="7813964" y="2576262"/>
            <a:ext cx="3666527" cy="35086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" t="41637" r="22796" b="18220"/>
          <a:stretch/>
        </p:blipFill>
        <p:spPr>
          <a:xfrm>
            <a:off x="6062132" y="0"/>
            <a:ext cx="6129867" cy="1787236"/>
          </a:xfrm>
          <a:prstGeom prst="rect">
            <a:avLst/>
          </a:prstGeom>
        </p:spPr>
      </p:pic>
      <p:sp>
        <p:nvSpPr>
          <p:cNvPr id="4" name="Naslov 1"/>
          <p:cNvSpPr txBox="1">
            <a:spLocks/>
          </p:cNvSpPr>
          <p:nvPr/>
        </p:nvSpPr>
        <p:spPr>
          <a:xfrm>
            <a:off x="238430" y="197254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 </a:t>
            </a:r>
          </a:p>
          <a:p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LINIJA ZA POMORSTVO</a:t>
            </a:r>
            <a:endParaRPr lang="hr-HR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38430" y="1984490"/>
            <a:ext cx="1081407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dirty="0">
                <a:latin typeface="Roboto"/>
              </a:rPr>
              <a:t>Dizajnirani najsuvremenijom tehnologijom od strane stručnjaka za istraživanje, razvoj i inženjering uz primjenu vrhunskih materijala i modernog softvera, motori WGM20 prikladni su za industrijsku i pomorsku primjenu. Primjereni za heavy </a:t>
            </a:r>
            <a:r>
              <a:rPr lang="hr-HR" sz="1300" dirty="0" err="1">
                <a:latin typeface="Roboto"/>
              </a:rPr>
              <a:t>duty</a:t>
            </a:r>
            <a:r>
              <a:rPr lang="hr-HR" sz="1300" dirty="0">
                <a:latin typeface="Roboto"/>
              </a:rPr>
              <a:t> uporabu. Ova linija motora nosi pomorske certifikate vodećih institucija za potvrdu kvalitete kao što su Lloyds, </a:t>
            </a:r>
            <a:r>
              <a:rPr lang="hr-HR" sz="1300" dirty="0" err="1">
                <a:latin typeface="Roboto"/>
              </a:rPr>
              <a:t>Bureau</a:t>
            </a:r>
            <a:r>
              <a:rPr lang="hr-HR" sz="1300" dirty="0">
                <a:latin typeface="Roboto"/>
              </a:rPr>
              <a:t> </a:t>
            </a:r>
            <a:r>
              <a:rPr lang="hr-HR" sz="1300" dirty="0" err="1">
                <a:latin typeface="Roboto"/>
              </a:rPr>
              <a:t>Veritas</a:t>
            </a:r>
            <a:r>
              <a:rPr lang="hr-HR" sz="1300" dirty="0">
                <a:latin typeface="Roboto"/>
              </a:rPr>
              <a:t>, ABS i DNV.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30" y="4919402"/>
            <a:ext cx="3877195" cy="1938598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38430" y="2676987"/>
            <a:ext cx="1691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WGM20</a:t>
            </a:r>
          </a:p>
        </p:txBody>
      </p:sp>
      <p:sp>
        <p:nvSpPr>
          <p:cNvPr id="8" name="Pravokutnik 7"/>
          <p:cNvSpPr/>
          <p:nvPr/>
        </p:nvSpPr>
        <p:spPr>
          <a:xfrm>
            <a:off x="238430" y="3261762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300" dirty="0">
                <a:latin typeface="Roboto"/>
              </a:rPr>
              <a:t>Sustav hlađenja vodenog omotača sastoji se od strujanja vode u "cik-cak" krugu kroz okvir, što olakšava operaciju čišćenja kanala. Ovaj sustav hlađenja ima odgovarajući stupanj zaštite prikladan za opasna okruženja i vrlo visoke temperature.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53" y="3552755"/>
            <a:ext cx="3001991" cy="3001991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238430" y="4608284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100" dirty="0">
                <a:latin typeface="Roboto"/>
              </a:rPr>
              <a:t>Uporaba: glavni i bočni propeler, vatrogasne pumpe i vitla.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8132750" y="2691451"/>
            <a:ext cx="2919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Tehničke značajke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ravokutnik 11"/>
          <p:cNvSpPr/>
          <p:nvPr/>
        </p:nvSpPr>
        <p:spPr>
          <a:xfrm>
            <a:off x="8149220" y="3837432"/>
            <a:ext cx="34380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Roboto"/>
              </a:rPr>
              <a:t>Snaga</a:t>
            </a:r>
            <a:r>
              <a:rPr lang="hr-HR" sz="1400" dirty="0">
                <a:latin typeface="Roboto"/>
              </a:rPr>
              <a:t>: 200 do 2800 kW </a:t>
            </a:r>
            <a:endParaRPr lang="hr-HR" sz="14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Roboto"/>
              </a:rPr>
              <a:t>Okvir</a:t>
            </a:r>
            <a:r>
              <a:rPr lang="hr-HR" sz="1400" dirty="0">
                <a:latin typeface="Roboto"/>
              </a:rPr>
              <a:t>: 355 do 560 (IEC) </a:t>
            </a:r>
            <a:endParaRPr lang="hr-HR" sz="14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Roboto"/>
              </a:rPr>
              <a:t>Napon</a:t>
            </a:r>
            <a:r>
              <a:rPr lang="hr-HR" sz="1400" dirty="0">
                <a:latin typeface="Roboto"/>
              </a:rPr>
              <a:t>: 400 do 4.160 V </a:t>
            </a:r>
            <a:endParaRPr lang="hr-HR" sz="14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Roboto"/>
              </a:rPr>
              <a:t>Broj </a:t>
            </a:r>
            <a:r>
              <a:rPr lang="hr-HR" sz="1400" dirty="0">
                <a:latin typeface="Roboto"/>
              </a:rPr>
              <a:t>polova: 4 do 8 </a:t>
            </a:r>
            <a:endParaRPr lang="hr-HR" sz="14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Roboto"/>
              </a:rPr>
              <a:t>Frekvencija</a:t>
            </a:r>
            <a:r>
              <a:rPr lang="hr-HR" sz="1400" dirty="0">
                <a:latin typeface="Roboto"/>
              </a:rPr>
              <a:t>: 50 ili 60 Hz </a:t>
            </a:r>
            <a:endParaRPr lang="hr-HR" sz="14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Roboto"/>
              </a:rPr>
              <a:t>Klasa </a:t>
            </a:r>
            <a:r>
              <a:rPr lang="hr-HR" sz="1400" dirty="0">
                <a:latin typeface="Roboto"/>
              </a:rPr>
              <a:t>izolacije: F </a:t>
            </a:r>
            <a:endParaRPr lang="hr-HR" sz="14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Roboto"/>
              </a:rPr>
              <a:t>Montaža</a:t>
            </a:r>
            <a:r>
              <a:rPr lang="hr-HR" sz="1400" dirty="0">
                <a:latin typeface="Roboto"/>
              </a:rPr>
              <a:t>: vodoravna ili okomita </a:t>
            </a:r>
            <a:endParaRPr lang="hr-HR" sz="1400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latin typeface="Roboto"/>
              </a:rPr>
              <a:t>Stupanj </a:t>
            </a:r>
            <a:r>
              <a:rPr lang="hr-HR" sz="1400" dirty="0">
                <a:latin typeface="Roboto"/>
              </a:rPr>
              <a:t>zaštite: IP55 i IP56 Način hlađenja: IC71W</a:t>
            </a:r>
          </a:p>
        </p:txBody>
      </p:sp>
      <p:pic>
        <p:nvPicPr>
          <p:cNvPr id="13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14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/>
          <p:cNvSpPr/>
          <p:nvPr/>
        </p:nvSpPr>
        <p:spPr>
          <a:xfrm>
            <a:off x="7813964" y="2413483"/>
            <a:ext cx="3666527" cy="36714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ravokutnik 2"/>
          <p:cNvSpPr/>
          <p:nvPr/>
        </p:nvSpPr>
        <p:spPr>
          <a:xfrm>
            <a:off x="238430" y="1989249"/>
            <a:ext cx="34939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rgbClr val="000000"/>
                </a:solidFill>
                <a:latin typeface="Roboto"/>
              </a:rPr>
              <a:t>Motori za drvnu industriju dostupni su s jednostrukim </a:t>
            </a:r>
            <a:r>
              <a:rPr lang="hr-HR" sz="1600" dirty="0">
                <a:solidFill>
                  <a:srgbClr val="000000"/>
                </a:solidFill>
                <a:latin typeface="Roboto"/>
              </a:rPr>
              <a:t>i </a:t>
            </a:r>
            <a:r>
              <a:rPr lang="hr-HR" sz="1600" dirty="0" smtClean="0">
                <a:solidFill>
                  <a:srgbClr val="000000"/>
                </a:solidFill>
                <a:latin typeface="Roboto"/>
              </a:rPr>
              <a:t>dvostrukim osovinama. Prikladni su za </a:t>
            </a:r>
            <a:r>
              <a:rPr lang="hr-HR" sz="1600" dirty="0">
                <a:solidFill>
                  <a:srgbClr val="000000"/>
                </a:solidFill>
                <a:latin typeface="Roboto"/>
              </a:rPr>
              <a:t>a širok raspon primjena kao što su kružne </a:t>
            </a:r>
            <a:r>
              <a:rPr lang="hr-HR" sz="1600" dirty="0" smtClean="0">
                <a:solidFill>
                  <a:srgbClr val="000000"/>
                </a:solidFill>
                <a:latin typeface="Roboto"/>
              </a:rPr>
              <a:t>pile, </a:t>
            </a:r>
            <a:r>
              <a:rPr lang="hr-HR" sz="1600" dirty="0">
                <a:solidFill>
                  <a:srgbClr val="000000"/>
                </a:solidFill>
                <a:latin typeface="Roboto"/>
              </a:rPr>
              <a:t>strojevi za </a:t>
            </a:r>
            <a:r>
              <a:rPr lang="hr-HR" sz="1600" dirty="0" smtClean="0">
                <a:solidFill>
                  <a:srgbClr val="000000"/>
                </a:solidFill>
                <a:latin typeface="Roboto"/>
              </a:rPr>
              <a:t>poliranje</a:t>
            </a:r>
            <a:r>
              <a:rPr lang="hr-HR" sz="1600" dirty="0">
                <a:solidFill>
                  <a:srgbClr val="000000"/>
                </a:solidFill>
                <a:latin typeface="Roboto"/>
              </a:rPr>
              <a:t> </a:t>
            </a:r>
            <a:r>
              <a:rPr lang="hr-HR" sz="1600" dirty="0" smtClean="0">
                <a:solidFill>
                  <a:srgbClr val="000000"/>
                </a:solidFill>
                <a:latin typeface="Roboto"/>
              </a:rPr>
              <a:t>itd.</a:t>
            </a:r>
            <a:endParaRPr lang="hr-HR" sz="1600" dirty="0"/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238430" y="197254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 SAW</a:t>
            </a:r>
          </a:p>
          <a:p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LINIJA ZA DRVNU INDUSTRIJU</a:t>
            </a:r>
            <a:endParaRPr lang="hr-HR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315"/>
            <a:ext cx="5155486" cy="234668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122" y="1346889"/>
            <a:ext cx="3577770" cy="357777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8197788" y="3468040"/>
            <a:ext cx="399421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Trofazni 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motor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Snaga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: 3 do 10 KS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Polaritet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: 2 i 4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Napon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: 220/380V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Frekvencija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: 60 Hz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Trupovi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: 80S-MS do 90L-MS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Tip 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kućišta: lijevano željezo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Stupanj 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zaštite: IP54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Toplinska 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zaštita: po izboru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Način 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hlađenja: TFVE </a:t>
            </a:r>
            <a:endParaRPr lang="hr-HR" sz="14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 smtClean="0">
                <a:solidFill>
                  <a:srgbClr val="000000"/>
                </a:solidFill>
                <a:latin typeface="Roboto"/>
              </a:rPr>
              <a:t>Posebna </a:t>
            </a:r>
            <a:r>
              <a:rPr lang="hr-HR" sz="1400" dirty="0" err="1">
                <a:solidFill>
                  <a:srgbClr val="000000"/>
                </a:solidFill>
                <a:latin typeface="Roboto"/>
              </a:rPr>
              <a:t>prirubnica</a:t>
            </a:r>
            <a:r>
              <a:rPr lang="hr-HR" sz="1400" dirty="0">
                <a:solidFill>
                  <a:srgbClr val="000000"/>
                </a:solidFill>
                <a:latin typeface="Roboto"/>
              </a:rPr>
              <a:t> za stezanje pile </a:t>
            </a:r>
            <a:endParaRPr lang="hr-HR" sz="1400" dirty="0"/>
          </a:p>
        </p:txBody>
      </p:sp>
      <p:sp>
        <p:nvSpPr>
          <p:cNvPr id="8" name="Pravokutnik 7"/>
          <p:cNvSpPr/>
          <p:nvPr/>
        </p:nvSpPr>
        <p:spPr>
          <a:xfrm>
            <a:off x="8190262" y="2429574"/>
            <a:ext cx="2919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Tehničke značajke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16" y="-1"/>
            <a:ext cx="3821084" cy="2216229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79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238430" y="197254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 LINIJA ZA PREHRAMBENU INDUSTRIJU</a:t>
            </a:r>
            <a:endParaRPr lang="hr-HR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37" y="0"/>
            <a:ext cx="3584363" cy="247719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987"/>
            <a:ext cx="2831869" cy="188201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46" y="2402378"/>
            <a:ext cx="4445866" cy="2956646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502012" y="1980765"/>
            <a:ext cx="300353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dirty="0">
                <a:solidFill>
                  <a:srgbClr val="000000"/>
                </a:solidFill>
                <a:latin typeface="Roboto"/>
              </a:rPr>
              <a:t>WEG nudi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razne elektromotore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i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reduktore za primjenu u prehrambenoj industriji,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kao što su motori s trajnim magnetima,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boje otporne na mikrobe i koroziju, te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nove tehnologije za industriju 4.0, kao što je WEG Motor </a:t>
            </a:r>
            <a:r>
              <a:rPr lang="hr-HR" sz="1300" dirty="0" err="1">
                <a:solidFill>
                  <a:srgbClr val="000000"/>
                </a:solidFill>
                <a:latin typeface="Roboto"/>
              </a:rPr>
              <a:t>Scan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. </a:t>
            </a:r>
            <a:endParaRPr lang="hr-HR" sz="1300" dirty="0"/>
          </a:p>
        </p:txBody>
      </p:sp>
      <p:sp>
        <p:nvSpPr>
          <p:cNvPr id="2" name="Pravokutnik 1"/>
          <p:cNvSpPr/>
          <p:nvPr/>
        </p:nvSpPr>
        <p:spPr>
          <a:xfrm>
            <a:off x="3285069" y="5134306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300" dirty="0">
                <a:solidFill>
                  <a:srgbClr val="000000"/>
                </a:solidFill>
                <a:latin typeface="Roboto"/>
              </a:rPr>
              <a:t>Ovi sustavi uključuju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motore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za ventilaciju u peradarskim farmama i za silose. Dodatno, WEG nudi WECM (WEG električni komutirani motor), koji je dizajniran za tunele za zamrzavanje, kondenzatore i isparivače; W12 koji se može koristiti s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reduktorima,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pumpama i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ventilatorima. Razvijeni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za velike ispušne i pumpne sustave, W60 motori nude visoku razinu energetske učinkovitosti, idealne za primjene pri velikim brzinama. </a:t>
            </a:r>
            <a:endParaRPr lang="hr-HR" sz="1300" dirty="0"/>
          </a:p>
        </p:txBody>
      </p:sp>
      <p:sp>
        <p:nvSpPr>
          <p:cNvPr id="6" name="Pravokutnik 5"/>
          <p:cNvSpPr/>
          <p:nvPr/>
        </p:nvSpPr>
        <p:spPr>
          <a:xfrm>
            <a:off x="8835098" y="2623280"/>
            <a:ext cx="3135229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dirty="0" smtClean="0">
                <a:latin typeface="Roboto"/>
              </a:rPr>
              <a:t>Industrije</a:t>
            </a:r>
            <a:r>
              <a:rPr lang="en-US" sz="1300" dirty="0" smtClean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koje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zahtijevaju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kontinuirani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proces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ispiranja</a:t>
            </a:r>
            <a:r>
              <a:rPr lang="en-US" sz="1300" dirty="0">
                <a:latin typeface="Roboto"/>
              </a:rPr>
              <a:t> (</a:t>
            </a:r>
            <a:r>
              <a:rPr lang="en-US" sz="1300" dirty="0" err="1">
                <a:latin typeface="Roboto"/>
              </a:rPr>
              <a:t>rukovanje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životinjskim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proteinima</a:t>
            </a:r>
            <a:r>
              <a:rPr lang="en-US" sz="1300" dirty="0">
                <a:latin typeface="Roboto"/>
              </a:rPr>
              <a:t>, </a:t>
            </a:r>
            <a:r>
              <a:rPr lang="en-US" sz="1300" dirty="0" err="1">
                <a:latin typeface="Roboto"/>
              </a:rPr>
              <a:t>kao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što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su</a:t>
            </a:r>
            <a:r>
              <a:rPr lang="en-US" sz="1300" dirty="0">
                <a:latin typeface="Roboto"/>
              </a:rPr>
              <a:t>: </a:t>
            </a:r>
            <a:r>
              <a:rPr lang="en-US" sz="1300" dirty="0" err="1">
                <a:latin typeface="Roboto"/>
              </a:rPr>
              <a:t>svinjetina</a:t>
            </a:r>
            <a:r>
              <a:rPr lang="en-US" sz="1300" dirty="0">
                <a:latin typeface="Roboto"/>
              </a:rPr>
              <a:t>, </a:t>
            </a:r>
            <a:r>
              <a:rPr lang="en-US" sz="1300" dirty="0" err="1">
                <a:latin typeface="Roboto"/>
              </a:rPr>
              <a:t>govedina</a:t>
            </a:r>
            <a:r>
              <a:rPr lang="en-US" sz="1300" dirty="0">
                <a:latin typeface="Roboto"/>
              </a:rPr>
              <a:t>, </a:t>
            </a:r>
            <a:r>
              <a:rPr lang="en-US" sz="1300" dirty="0" err="1">
                <a:latin typeface="Roboto"/>
              </a:rPr>
              <a:t>janjetina</a:t>
            </a:r>
            <a:r>
              <a:rPr lang="en-US" sz="1300" dirty="0">
                <a:latin typeface="Roboto"/>
              </a:rPr>
              <a:t> i </a:t>
            </a:r>
            <a:r>
              <a:rPr lang="en-US" sz="1300" dirty="0" err="1">
                <a:latin typeface="Roboto"/>
              </a:rPr>
              <a:t>perad</a:t>
            </a:r>
            <a:r>
              <a:rPr lang="en-US" sz="1300" dirty="0">
                <a:latin typeface="Roboto"/>
              </a:rPr>
              <a:t>) </a:t>
            </a:r>
            <a:r>
              <a:rPr lang="en-US" sz="1300" dirty="0" err="1">
                <a:latin typeface="Roboto"/>
              </a:rPr>
              <a:t>zahtijevaju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sigurnu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opremu</a:t>
            </a:r>
            <a:r>
              <a:rPr lang="en-US" sz="1300" dirty="0">
                <a:latin typeface="Roboto"/>
              </a:rPr>
              <a:t>. WEG </a:t>
            </a:r>
            <a:r>
              <a:rPr lang="en-US" sz="1300" dirty="0" err="1">
                <a:latin typeface="Roboto"/>
              </a:rPr>
              <a:t>nudi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rješenja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poput</a:t>
            </a:r>
            <a:r>
              <a:rPr lang="en-US" sz="1300" dirty="0">
                <a:latin typeface="Roboto"/>
              </a:rPr>
              <a:t> Encapsulated </a:t>
            </a:r>
            <a:r>
              <a:rPr lang="en-US" sz="1300" dirty="0" err="1">
                <a:latin typeface="Roboto"/>
              </a:rPr>
              <a:t>Washdown</a:t>
            </a:r>
            <a:r>
              <a:rPr lang="en-US" sz="1300" dirty="0">
                <a:latin typeface="Roboto"/>
              </a:rPr>
              <a:t> Motors </a:t>
            </a:r>
            <a:r>
              <a:rPr lang="en-US" sz="1300" dirty="0" err="1">
                <a:latin typeface="Roboto"/>
              </a:rPr>
              <a:t>Hydroduty</a:t>
            </a:r>
            <a:r>
              <a:rPr lang="en-US" sz="1300" dirty="0">
                <a:latin typeface="Roboto"/>
              </a:rPr>
              <a:t> i Picker Plus i </a:t>
            </a:r>
            <a:r>
              <a:rPr lang="en-US" sz="1300" dirty="0" err="1">
                <a:latin typeface="Roboto"/>
              </a:rPr>
              <a:t>Opće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namjene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Washdown</a:t>
            </a:r>
            <a:r>
              <a:rPr lang="en-US" sz="1300" dirty="0">
                <a:latin typeface="Roboto"/>
              </a:rPr>
              <a:t> Motors </a:t>
            </a:r>
            <a:r>
              <a:rPr lang="en-US" sz="1300" dirty="0" err="1">
                <a:latin typeface="Roboto"/>
              </a:rPr>
              <a:t>Hydrowash</a:t>
            </a:r>
            <a:r>
              <a:rPr lang="en-US" sz="1300" dirty="0">
                <a:latin typeface="Roboto"/>
              </a:rPr>
              <a:t>, Shark i W22 Wash, </a:t>
            </a:r>
            <a:r>
              <a:rPr lang="en-US" sz="1300" dirty="0" err="1">
                <a:latin typeface="Roboto"/>
              </a:rPr>
              <a:t>koji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sadrži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NobaC</a:t>
            </a:r>
            <a:r>
              <a:rPr lang="en-US" sz="1300" dirty="0">
                <a:latin typeface="Roboto"/>
              </a:rPr>
              <a:t>®, </a:t>
            </a:r>
            <a:r>
              <a:rPr lang="en-US" sz="1300" dirty="0" err="1">
                <a:latin typeface="Roboto"/>
              </a:rPr>
              <a:t>ekskluzivno</a:t>
            </a:r>
            <a:r>
              <a:rPr lang="en-US" sz="1300" dirty="0">
                <a:latin typeface="Roboto"/>
              </a:rPr>
              <a:t> WEG </a:t>
            </a:r>
            <a:r>
              <a:rPr lang="en-US" sz="1300" dirty="0" err="1">
                <a:latin typeface="Roboto"/>
              </a:rPr>
              <a:t>bojanje</a:t>
            </a:r>
            <a:r>
              <a:rPr lang="en-US" sz="1300" dirty="0">
                <a:latin typeface="Roboto"/>
              </a:rPr>
              <a:t> s </a:t>
            </a:r>
            <a:r>
              <a:rPr lang="en-US" sz="1300" dirty="0" err="1">
                <a:latin typeface="Roboto"/>
              </a:rPr>
              <a:t>antimikrobnim</a:t>
            </a:r>
            <a:r>
              <a:rPr lang="en-US" sz="1300" dirty="0">
                <a:latin typeface="Roboto"/>
              </a:rPr>
              <a:t> </a:t>
            </a:r>
            <a:r>
              <a:rPr lang="en-US" sz="1300" dirty="0" err="1">
                <a:latin typeface="Roboto"/>
              </a:rPr>
              <a:t>svojstvima</a:t>
            </a:r>
            <a:r>
              <a:rPr lang="en-US" sz="1300" dirty="0">
                <a:latin typeface="Roboto"/>
              </a:rPr>
              <a:t>. </a:t>
            </a:r>
            <a:endParaRPr lang="hr-HR" sz="13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81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238430" y="197254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 LINIJA ZA CEMENTNU INDUSTRIJU</a:t>
            </a:r>
            <a:endParaRPr lang="hr-HR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13" y="0"/>
            <a:ext cx="4868487" cy="254834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3887"/>
            <a:ext cx="3798916" cy="2484114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420179" y="1868102"/>
            <a:ext cx="66363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dirty="0" err="1" smtClean="0">
                <a:solidFill>
                  <a:srgbClr val="000000"/>
                </a:solidFill>
                <a:latin typeface="Roboto"/>
              </a:rPr>
              <a:t>Weg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 Master linija motora idealna je za upotrebu u cementnoj industriji.</a:t>
            </a:r>
          </a:p>
          <a:p>
            <a:endParaRPr lang="hr-HR" sz="1300" dirty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rgbClr val="000000"/>
                </a:solidFill>
                <a:latin typeface="Roboto"/>
              </a:rPr>
              <a:t>i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stiču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se fleksibilnošću svog električnog i mehaničkog dizajna. </a:t>
            </a:r>
            <a:endParaRPr lang="hr-HR" sz="13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>
                <a:solidFill>
                  <a:srgbClr val="000000"/>
                </a:solidFill>
                <a:latin typeface="Roboto"/>
              </a:rPr>
              <a:t>o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mogućuju različite konfiguracije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mogućnost primijene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u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zahtjevnim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okruženjima koja zahtijevaju robustan dizajn i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dugotrajnost.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dopuštaju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izmjene u dizajnu njihove konstrukcije kako bi bili zamjenjivi s postojećim motorima, smanjujući operativne troškove povezane sa zamjenama. </a:t>
            </a:r>
            <a:endParaRPr lang="hr-HR" sz="13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mogu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biti dizajnirani za rad pogona s promjenjivom frekvencijom za preciznu kontrolu brzine kao i za visoki startni moment. </a:t>
            </a:r>
            <a:endParaRPr lang="hr-HR" sz="1300" dirty="0"/>
          </a:p>
        </p:txBody>
      </p:sp>
      <p:sp>
        <p:nvSpPr>
          <p:cNvPr id="9" name="Pravokutnik 8"/>
          <p:cNvSpPr/>
          <p:nvPr/>
        </p:nvSpPr>
        <p:spPr>
          <a:xfrm>
            <a:off x="4015900" y="5467038"/>
            <a:ext cx="6096000" cy="6924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1300" dirty="0">
                <a:solidFill>
                  <a:srgbClr val="000000"/>
                </a:solidFill>
                <a:latin typeface="Roboto"/>
              </a:rPr>
              <a:t>S Master line motorima instaliranim u svojoj tvornici cementa, 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kupac može računati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na siguran i pouzdan kontinuirani rad, smanjujući vrijeme zastoja postrojenja i usluge održavanja. </a:t>
            </a:r>
            <a:endParaRPr lang="hr-HR" sz="13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84" y="2729255"/>
            <a:ext cx="2782520" cy="278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4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>
          <a:xfrm>
            <a:off x="8602702" y="3353574"/>
            <a:ext cx="3189843" cy="24564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Naslov 1"/>
          <p:cNvSpPr txBox="1">
            <a:spLocks/>
          </p:cNvSpPr>
          <p:nvPr/>
        </p:nvSpPr>
        <p:spPr>
          <a:xfrm>
            <a:off x="238430" y="197254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 LINIJA ZA ČELIČANE</a:t>
            </a:r>
            <a:endParaRPr lang="hr-HR" sz="44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7052"/>
            <a:ext cx="3923607" cy="295094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11" y="-1"/>
            <a:ext cx="4477789" cy="2983981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501279" y="1291209"/>
            <a:ext cx="357406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WEG nudi robusne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proizvode koji će zadovoljiti glavne potrebe proizvodnog procesa. Bilo da se radi o bateriji </a:t>
            </a:r>
            <a:r>
              <a:rPr lang="hr-HR" sz="1300" dirty="0" err="1">
                <a:solidFill>
                  <a:srgbClr val="000000"/>
                </a:solidFill>
                <a:latin typeface="Roboto"/>
              </a:rPr>
              <a:t>koksne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 peći</a:t>
            </a:r>
            <a:r>
              <a:rPr lang="hr-HR" sz="1300" dirty="0" smtClean="0">
                <a:solidFill>
                  <a:srgbClr val="000000"/>
                </a:solidFill>
                <a:latin typeface="Roboto"/>
              </a:rPr>
              <a:t>, </a:t>
            </a:r>
            <a:r>
              <a:rPr lang="hr-HR" sz="1300" dirty="0">
                <a:solidFill>
                  <a:srgbClr val="000000"/>
                </a:solidFill>
                <a:latin typeface="Roboto"/>
              </a:rPr>
              <a:t>pogonima, kontinuiranom lijevanju ili (kod obrade metala) valjaonicama. WEG motori, pogoni, ploče i generatori dizajnirani su da izvrsno izdrže takva agresivna okruženja. </a:t>
            </a:r>
            <a:endParaRPr lang="hr-HR" sz="13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750" y="1815823"/>
            <a:ext cx="2336314" cy="2336314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28" y="2538660"/>
            <a:ext cx="2784764" cy="2784764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8769282" y="4071615"/>
            <a:ext cx="343806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err="1" smtClean="0">
                <a:latin typeface="Roboto"/>
              </a:rPr>
              <a:t>Roller</a:t>
            </a:r>
            <a:r>
              <a:rPr lang="hr-HR" sz="1600" dirty="0" smtClean="0">
                <a:latin typeface="Roboto"/>
              </a:rPr>
              <a:t> Table linija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Roboto"/>
              </a:rPr>
              <a:t>Sinkroni motori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Roboto"/>
              </a:rPr>
              <a:t>Master linija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Roboto"/>
              </a:rPr>
              <a:t>Motori s vodenim hlađenjem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Roboto"/>
              </a:rPr>
              <a:t>DC motori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Roboto"/>
              </a:rPr>
              <a:t>HGF motori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400" dirty="0">
              <a:latin typeface="Roboto"/>
            </a:endParaRPr>
          </a:p>
        </p:txBody>
      </p:sp>
      <p:sp>
        <p:nvSpPr>
          <p:cNvPr id="14" name="Pravokutnik 13"/>
          <p:cNvSpPr/>
          <p:nvPr/>
        </p:nvSpPr>
        <p:spPr>
          <a:xfrm>
            <a:off x="8769282" y="3589894"/>
            <a:ext cx="2972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Preporučene linije: </a:t>
            </a: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64415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2426" y="2082671"/>
            <a:ext cx="8596668" cy="1320800"/>
          </a:xfrm>
        </p:spPr>
        <p:txBody>
          <a:bodyPr>
            <a:normAutofit/>
          </a:bodyPr>
          <a:lstStyle/>
          <a:p>
            <a:r>
              <a:rPr lang="hr-HR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WEG Industries</a:t>
            </a:r>
            <a:endParaRPr lang="hr-HR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pic>
        <p:nvPicPr>
          <p:cNvPr id="6" name="Picture 3" descr="S3_ka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77332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19" y="0"/>
            <a:ext cx="3970181" cy="205195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4" y="0"/>
            <a:ext cx="5278595" cy="2038350"/>
          </a:xfrm>
          <a:prstGeom prst="rect">
            <a:avLst/>
          </a:prstGeom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33123" y="3084769"/>
            <a:ext cx="8191752" cy="13696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sr-Latn-R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Osnovan 1961. godine, WEG je najveći proizvođač električnih motora u Americi i jedan od najvećih u svijetu s više od 10 milijuna prodanih proizvoda godišnje. Predan rastu na globalnoj razini, WEG kontinuirano ulaže u najsuvremenije proizvodne pogone i procese, kao i u razvoj novih i poboljšanih industrijskih električnih rješenja. WEG nudi raznoliku i integriranu liniju proizvoda uključujući motore, pogone, transformatore, automatizaciju i generatore. </a:t>
            </a:r>
            <a:endParaRPr kumimoji="0" lang="hr-HR" altLang="sr-Latn-R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  <a:t/>
            </a:r>
            <a:br>
              <a:rPr kumimoji="0" lang="sr-Latn-RS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</a:b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412321" y="4529585"/>
            <a:ext cx="261010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b="1" dirty="0" smtClean="0">
                <a:latin typeface="Roboto"/>
              </a:rPr>
              <a:t>Industrijska </a:t>
            </a:r>
            <a:r>
              <a:rPr lang="hr-HR" sz="1200" b="1" dirty="0" err="1">
                <a:latin typeface="Roboto"/>
              </a:rPr>
              <a:t>elektro</a:t>
            </a:r>
            <a:r>
              <a:rPr lang="hr-HR" sz="1200" b="1" dirty="0">
                <a:latin typeface="Roboto"/>
              </a:rPr>
              <a:t> oprema</a:t>
            </a:r>
            <a:r>
              <a:rPr lang="hr-HR" sz="1200" b="1" dirty="0" smtClean="0">
                <a:latin typeface="Roboto"/>
              </a:rPr>
              <a:t>:</a:t>
            </a:r>
          </a:p>
          <a:p>
            <a:endParaRPr lang="hr-HR" sz="1200" dirty="0">
              <a:latin typeface="Roboto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Roboto"/>
              </a:rPr>
              <a:t> proizvodnja </a:t>
            </a:r>
            <a:r>
              <a:rPr lang="hr-HR" sz="1200" dirty="0">
                <a:latin typeface="Roboto"/>
              </a:rPr>
              <a:t>elektromotora, pogona i opreme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sz="1200" dirty="0" smtClean="0">
                <a:latin typeface="Roboto"/>
              </a:rPr>
              <a:t> usluge </a:t>
            </a:r>
            <a:r>
              <a:rPr lang="hr-HR" sz="1200" dirty="0">
                <a:latin typeface="Roboto"/>
              </a:rPr>
              <a:t>industrijske automatizacije i </a:t>
            </a:r>
            <a:r>
              <a:rPr lang="hr-HR" sz="1200" dirty="0" smtClean="0">
                <a:latin typeface="Roboto"/>
              </a:rPr>
              <a:t>održavanja</a:t>
            </a:r>
          </a:p>
          <a:p>
            <a:endParaRPr lang="hr-HR" sz="1300" dirty="0">
              <a:latin typeface="Roboto"/>
            </a:endParaRPr>
          </a:p>
        </p:txBody>
      </p:sp>
      <p:sp>
        <p:nvSpPr>
          <p:cNvPr id="17" name="Pravokutnik 16"/>
          <p:cNvSpPr/>
          <p:nvPr/>
        </p:nvSpPr>
        <p:spPr>
          <a:xfrm>
            <a:off x="3077333" y="4451466"/>
            <a:ext cx="3648729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200" b="1" dirty="0">
                <a:solidFill>
                  <a:prstClr val="black"/>
                </a:solidFill>
                <a:latin typeface="Roboto"/>
              </a:rPr>
              <a:t>Proizvodnja, prijenos i distribucija energije (GTD)</a:t>
            </a:r>
          </a:p>
          <a:p>
            <a:pPr lvl="0"/>
            <a:endParaRPr lang="hr-HR" sz="1200" dirty="0">
              <a:solidFill>
                <a:prstClr val="black"/>
              </a:solidFill>
              <a:latin typeface="Roboto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prstClr val="black"/>
                </a:solidFill>
                <a:latin typeface="Roboto"/>
              </a:rPr>
              <a:t> proizvodnja </a:t>
            </a:r>
            <a:r>
              <a:rPr lang="hr-HR" sz="1200" dirty="0">
                <a:solidFill>
                  <a:prstClr val="black"/>
                </a:solidFill>
                <a:latin typeface="Roboto"/>
              </a:rPr>
              <a:t>električnih generatora za hidraulične i termoelektrane (biomasa), </a:t>
            </a:r>
            <a:r>
              <a:rPr lang="hr-HR" sz="1200" dirty="0" err="1">
                <a:solidFill>
                  <a:prstClr val="black"/>
                </a:solidFill>
                <a:latin typeface="Roboto"/>
              </a:rPr>
              <a:t>hidroturbine</a:t>
            </a:r>
            <a:r>
              <a:rPr lang="hr-HR" sz="1200" dirty="0">
                <a:solidFill>
                  <a:prstClr val="black"/>
                </a:solidFill>
                <a:latin typeface="Roboto"/>
              </a:rPr>
              <a:t> (male hidroelektrane ili PCH i </a:t>
            </a:r>
            <a:r>
              <a:rPr lang="hr-HR" sz="1200" dirty="0" err="1">
                <a:solidFill>
                  <a:prstClr val="black"/>
                </a:solidFill>
                <a:latin typeface="Roboto"/>
              </a:rPr>
              <a:t>hidrogeneratori</a:t>
            </a:r>
            <a:r>
              <a:rPr lang="hr-HR" sz="1200" dirty="0">
                <a:solidFill>
                  <a:prstClr val="black"/>
                </a:solidFill>
                <a:latin typeface="Roboto"/>
              </a:rPr>
              <a:t> ili CGH)), </a:t>
            </a:r>
            <a:r>
              <a:rPr lang="hr-HR" sz="1200" dirty="0" err="1">
                <a:solidFill>
                  <a:prstClr val="black"/>
                </a:solidFill>
                <a:latin typeface="Roboto"/>
              </a:rPr>
              <a:t>vjetroturbine</a:t>
            </a:r>
            <a:r>
              <a:rPr lang="hr-HR" sz="1200" dirty="0">
                <a:solidFill>
                  <a:prstClr val="black"/>
                </a:solidFill>
                <a:latin typeface="Roboto"/>
              </a:rPr>
              <a:t>, transformatore, trafostanice itd.)</a:t>
            </a:r>
          </a:p>
          <a:p>
            <a:pPr lvl="0"/>
            <a:endParaRPr lang="hr-HR" sz="1300" dirty="0">
              <a:solidFill>
                <a:prstClr val="black"/>
              </a:solidFill>
              <a:latin typeface="Roboto"/>
            </a:endParaRPr>
          </a:p>
        </p:txBody>
      </p:sp>
      <p:sp>
        <p:nvSpPr>
          <p:cNvPr id="18" name="Pravokutnik 17"/>
          <p:cNvSpPr/>
          <p:nvPr/>
        </p:nvSpPr>
        <p:spPr>
          <a:xfrm>
            <a:off x="6830837" y="4451466"/>
            <a:ext cx="288169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1200" b="1" dirty="0">
                <a:solidFill>
                  <a:prstClr val="black"/>
                </a:solidFill>
                <a:latin typeface="Roboto"/>
              </a:rPr>
              <a:t>Boje i </a:t>
            </a:r>
            <a:r>
              <a:rPr lang="hr-HR" sz="1200" b="1" dirty="0" smtClean="0">
                <a:solidFill>
                  <a:prstClr val="black"/>
                </a:solidFill>
                <a:latin typeface="Roboto"/>
              </a:rPr>
              <a:t>lakovi</a:t>
            </a:r>
          </a:p>
          <a:p>
            <a:pPr lvl="0"/>
            <a:endParaRPr lang="hr-HR" sz="1200" dirty="0">
              <a:solidFill>
                <a:prstClr val="black"/>
              </a:solidFill>
              <a:latin typeface="Roboto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hr-HR" sz="1200" dirty="0" smtClean="0">
                <a:solidFill>
                  <a:prstClr val="black"/>
                </a:solidFill>
                <a:latin typeface="Roboto"/>
              </a:rPr>
              <a:t> proizvodnja </a:t>
            </a:r>
            <a:r>
              <a:rPr lang="hr-HR" sz="1200" dirty="0">
                <a:solidFill>
                  <a:prstClr val="black"/>
                </a:solidFill>
                <a:latin typeface="Roboto"/>
              </a:rPr>
              <a:t>tekuće boje, boje u prahu i </a:t>
            </a:r>
            <a:r>
              <a:rPr lang="hr-HR" sz="1200" dirty="0" err="1">
                <a:solidFill>
                  <a:prstClr val="black"/>
                </a:solidFill>
                <a:latin typeface="Roboto"/>
              </a:rPr>
              <a:t>elektroizolacijskih</a:t>
            </a:r>
            <a:r>
              <a:rPr lang="hr-HR" sz="1200" dirty="0">
                <a:solidFill>
                  <a:prstClr val="black"/>
                </a:solidFill>
                <a:latin typeface="Roboto"/>
              </a:rPr>
              <a:t> lakova</a:t>
            </a:r>
          </a:p>
          <a:p>
            <a:pPr lvl="0"/>
            <a:endParaRPr lang="hr-HR" sz="1300" dirty="0">
              <a:solidFill>
                <a:prstClr val="black"/>
              </a:solidFill>
              <a:latin typeface="Roboto"/>
            </a:endParaRPr>
          </a:p>
        </p:txBody>
      </p:sp>
      <p:cxnSp>
        <p:nvCxnSpPr>
          <p:cNvPr id="20" name="Ravni poveznik 19"/>
          <p:cNvCxnSpPr/>
          <p:nvPr/>
        </p:nvCxnSpPr>
        <p:spPr>
          <a:xfrm>
            <a:off x="2972557" y="4354661"/>
            <a:ext cx="0" cy="1575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6726062" y="4354661"/>
            <a:ext cx="0" cy="1575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utnik 22"/>
          <p:cNvSpPr/>
          <p:nvPr/>
        </p:nvSpPr>
        <p:spPr>
          <a:xfrm>
            <a:off x="8732791" y="2452931"/>
            <a:ext cx="2647950" cy="1954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1100" b="1" dirty="0" smtClean="0">
                <a:latin typeface="Roboto"/>
              </a:rPr>
              <a:t>Zanimljivosti:</a:t>
            </a:r>
          </a:p>
          <a:p>
            <a:endParaRPr lang="hr-HR" sz="1100" b="1" dirty="0"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dirty="0">
                <a:latin typeface="Roboto"/>
              </a:rPr>
              <a:t>WEG je </a:t>
            </a:r>
            <a:r>
              <a:rPr lang="hr-HR" sz="1100" b="1" dirty="0">
                <a:latin typeface="Roboto"/>
              </a:rPr>
              <a:t>najveći proizvođač elektromotora na svijetu</a:t>
            </a:r>
            <a:r>
              <a:rPr lang="hr-HR" sz="1100" dirty="0">
                <a:latin typeface="Roboto"/>
              </a:rPr>
              <a:t> sa proizvodnjom od 60.000 motora </a:t>
            </a:r>
            <a:r>
              <a:rPr lang="hr-HR" sz="1100" dirty="0" smtClean="0">
                <a:latin typeface="Roboto"/>
              </a:rPr>
              <a:t>dnevno</a:t>
            </a:r>
          </a:p>
          <a:p>
            <a:endParaRPr lang="hr-HR" sz="1100" dirty="0"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100" b="1" dirty="0">
                <a:latin typeface="Roboto"/>
              </a:rPr>
              <a:t>Najveća tvornica elektromotora</a:t>
            </a:r>
            <a:r>
              <a:rPr lang="hr-HR" sz="1100" dirty="0">
                <a:latin typeface="Roboto"/>
              </a:rPr>
              <a:t> na svijetu nalazi se upravo u sjedištu WEG Industries – </a:t>
            </a:r>
            <a:r>
              <a:rPr lang="hr-HR" sz="1100" dirty="0" err="1">
                <a:latin typeface="Roboto"/>
              </a:rPr>
              <a:t>Jaraguá</a:t>
            </a:r>
            <a:r>
              <a:rPr lang="hr-HR" sz="1100" dirty="0">
                <a:latin typeface="Roboto"/>
              </a:rPr>
              <a:t> do </a:t>
            </a:r>
            <a:r>
              <a:rPr lang="hr-HR" sz="1100" dirty="0" err="1">
                <a:latin typeface="Roboto"/>
              </a:rPr>
              <a:t>Sul</a:t>
            </a:r>
            <a:r>
              <a:rPr lang="hr-HR" sz="1100" dirty="0">
                <a:latin typeface="Roboto"/>
              </a:rPr>
              <a:t> u Brazilu.</a:t>
            </a:r>
            <a:endParaRPr lang="hr-HR" sz="1100" b="0" i="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165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150" y="3927638"/>
            <a:ext cx="2182547" cy="218254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72534" y="323850"/>
            <a:ext cx="8596668" cy="790575"/>
          </a:xfrm>
        </p:spPr>
        <p:txBody>
          <a:bodyPr>
            <a:normAutofit fontScale="90000"/>
          </a:bodyPr>
          <a:lstStyle/>
          <a:p>
            <a:r>
              <a:rPr lang="hr-H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LINIJE ELEKTRO MOTORA</a:t>
            </a:r>
            <a:endParaRPr lang="hr-H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476248" y="1334185"/>
            <a:ext cx="95631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JEDNOFAZNI</a:t>
            </a:r>
            <a:r>
              <a:rPr lang="hr-H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</a:t>
            </a:r>
          </a:p>
          <a:p>
            <a:endParaRPr lang="hr-HR" dirty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Roboto"/>
              </a:rPr>
              <a:t> </a:t>
            </a:r>
            <a:r>
              <a:rPr lang="hr-HR" sz="1600" dirty="0">
                <a:latin typeface="Roboto"/>
              </a:rPr>
              <a:t>generalna uporaba (W12, W22, IP21), pumpe, sistemi hlađenja, kompresori, prerada hrane</a:t>
            </a:r>
            <a:r>
              <a:rPr lang="hr-HR" sz="1600" dirty="0" smtClean="0">
                <a:latin typeface="Roboto"/>
              </a:rPr>
              <a:t>.</a:t>
            </a:r>
            <a:endParaRPr lang="hr-HR" sz="1600" dirty="0">
              <a:latin typeface="Roboto"/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476247" y="2731784"/>
            <a:ext cx="95631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TROFAZNI </a:t>
            </a:r>
          </a:p>
          <a:p>
            <a:endParaRPr lang="hr-HR" b="1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latin typeface="Roboto"/>
              </a:rPr>
              <a:t>generalna </a:t>
            </a:r>
            <a:r>
              <a:rPr lang="hr-HR" sz="1600" dirty="0">
                <a:latin typeface="Roboto"/>
              </a:rPr>
              <a:t>uporaba, energetska učinkovitost, hazardne okoline - linija za rudarstvo i pomorstvo</a:t>
            </a:r>
            <a:r>
              <a:rPr lang="hr-HR" sz="1600" dirty="0" smtClean="0">
                <a:latin typeface="Roboto"/>
              </a:rPr>
              <a:t>.</a:t>
            </a:r>
            <a:endParaRPr lang="hr-HR" sz="1600" dirty="0">
              <a:latin typeface="Roboto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476248" y="4129383"/>
            <a:ext cx="95631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INVERTERI </a:t>
            </a:r>
            <a:r>
              <a:rPr lang="hr-H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(FREKVENCIJSKI PRETVARAČI) </a:t>
            </a:r>
            <a:endPara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endParaRPr lang="hr-HR" dirty="0" smtClean="0"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latin typeface="Roboto"/>
              </a:rPr>
              <a:t> </a:t>
            </a:r>
            <a:r>
              <a:rPr lang="hr-HR" sz="1600" dirty="0">
                <a:latin typeface="Roboto"/>
              </a:rPr>
              <a:t>generalna uporaba (CFW500, CFW700), energetska učinkovitost, jednostavna instalacija.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2960412" y="5342448"/>
            <a:ext cx="2308539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SINKRONI MOTORI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5646596" y="5342448"/>
            <a:ext cx="27776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hr-H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INDUSKCIJSKI MOTORI</a:t>
            </a:r>
          </a:p>
          <a:p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87696" y="193983"/>
            <a:ext cx="2280404" cy="228040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055" y="1932641"/>
            <a:ext cx="2278539" cy="2278539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692" y="3927638"/>
            <a:ext cx="2443311" cy="2443311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71" y="5050757"/>
            <a:ext cx="1591889" cy="1591889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4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3244" y="435767"/>
            <a:ext cx="8596668" cy="638175"/>
          </a:xfrm>
        </p:spPr>
        <p:txBody>
          <a:bodyPr>
            <a:noAutofit/>
          </a:bodyPr>
          <a:lstStyle/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JEDNOFAZNI ELEKTRIČNI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313244" y="3862834"/>
            <a:ext cx="2875490" cy="16903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PUMPE</a:t>
            </a:r>
          </a:p>
          <a:p>
            <a:endParaRPr lang="hr-H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Jet pumpe IP21, W pumpe, pumpe za gorivo, pumpe sa spojnicama, potopne pumpe 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313244" y="1514474"/>
            <a:ext cx="2875490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GENERALNA UPORABA</a:t>
            </a:r>
          </a:p>
          <a:p>
            <a:endParaRPr lang="hr-HR" sz="1600" dirty="0" smtClean="0">
              <a:solidFill>
                <a:schemeClr val="tx1"/>
              </a:solidFill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W12, IP21, W22 (IP55)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3" name="Strelica udesno 12"/>
          <p:cNvSpPr/>
          <p:nvPr/>
        </p:nvSpPr>
        <p:spPr>
          <a:xfrm>
            <a:off x="3064530" y="1785937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Naslov 1"/>
          <p:cNvSpPr txBox="1">
            <a:spLocks/>
          </p:cNvSpPr>
          <p:nvPr/>
        </p:nvSpPr>
        <p:spPr>
          <a:xfrm>
            <a:off x="3807641" y="1510903"/>
            <a:ext cx="187536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W12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linija razvijena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kako bi ponudila svestranost i učinkovitost. 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5606074" y="1510903"/>
            <a:ext cx="343866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IP21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motor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s okvirom od čelične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ploče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razvijen za mnoge različite primjene s maksimalnim performansama i ekonomičnosti.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7" name="Ravni poveznik 16"/>
          <p:cNvCxnSpPr/>
          <p:nvPr/>
        </p:nvCxnSpPr>
        <p:spPr>
          <a:xfrm>
            <a:off x="5606075" y="1358173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19"/>
          <p:cNvCxnSpPr/>
          <p:nvPr/>
        </p:nvCxnSpPr>
        <p:spPr>
          <a:xfrm>
            <a:off x="8909911" y="1301353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Naslov 1"/>
          <p:cNvSpPr txBox="1">
            <a:spLocks/>
          </p:cNvSpPr>
          <p:nvPr/>
        </p:nvSpPr>
        <p:spPr>
          <a:xfrm>
            <a:off x="8909911" y="1480540"/>
            <a:ext cx="236510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W22 (IP55)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visok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startni moment. Pogodno za domaće i ruralne uvjete napajanja. 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23" name="Slika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001" y="2205782"/>
            <a:ext cx="1685627" cy="1685627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13" y="2413990"/>
            <a:ext cx="1591732" cy="1591732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74" y="2153715"/>
            <a:ext cx="1894410" cy="1894410"/>
          </a:xfrm>
          <a:prstGeom prst="rect">
            <a:avLst/>
          </a:prstGeom>
        </p:spPr>
      </p:pic>
      <p:sp>
        <p:nvSpPr>
          <p:cNvPr id="26" name="Strelica udesno 25"/>
          <p:cNvSpPr/>
          <p:nvPr/>
        </p:nvSpPr>
        <p:spPr>
          <a:xfrm>
            <a:off x="3053755" y="4669997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Naslov 1"/>
          <p:cNvSpPr txBox="1">
            <a:spLocks/>
          </p:cNvSpPr>
          <p:nvPr/>
        </p:nvSpPr>
        <p:spPr>
          <a:xfrm>
            <a:off x="3807640" y="4283869"/>
            <a:ext cx="170177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Jet pumpe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čelični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okvir razvijen za širok raspon primjena koje zahtijevaju visok startni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moment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i fleksibilnost.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cxnSp>
        <p:nvCxnSpPr>
          <p:cNvPr id="28" name="Ravni poveznik 27"/>
          <p:cNvCxnSpPr/>
          <p:nvPr/>
        </p:nvCxnSpPr>
        <p:spPr>
          <a:xfrm>
            <a:off x="5329849" y="4283868"/>
            <a:ext cx="4151" cy="182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Naslov 1"/>
          <p:cNvSpPr txBox="1">
            <a:spLocks/>
          </p:cNvSpPr>
          <p:nvPr/>
        </p:nvSpPr>
        <p:spPr>
          <a:xfrm>
            <a:off x="5406778" y="4311036"/>
            <a:ext cx="128894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 pumpe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i</a:t>
            </a:r>
            <a:r>
              <a:rPr lang="en-US" sz="1400" dirty="0" err="1" smtClean="0">
                <a:solidFill>
                  <a:schemeClr val="tx1"/>
                </a:solidFill>
                <a:latin typeface="Roboto"/>
              </a:rPr>
              <a:t>dealno</a:t>
            </a:r>
            <a:r>
              <a:rPr lang="en-US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Roboto"/>
              </a:rPr>
              <a:t>rješenje</a:t>
            </a:r>
            <a:r>
              <a:rPr lang="en-US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oboto"/>
              </a:rPr>
              <a:t>za</a:t>
            </a:r>
            <a:r>
              <a:rPr lang="en-US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oboto"/>
              </a:rPr>
              <a:t>primjenu</a:t>
            </a:r>
            <a:r>
              <a:rPr lang="en-US" sz="1400" dirty="0">
                <a:solidFill>
                  <a:schemeClr val="tx1"/>
                </a:solidFill>
                <a:latin typeface="Roboto"/>
              </a:rPr>
              <a:t> u </a:t>
            </a:r>
            <a:r>
              <a:rPr lang="en-US" sz="1400" dirty="0" err="1">
                <a:solidFill>
                  <a:schemeClr val="tx1"/>
                </a:solidFill>
                <a:latin typeface="Roboto"/>
              </a:rPr>
              <a:t>hidromasažnim</a:t>
            </a:r>
            <a:r>
              <a:rPr lang="en-US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Roboto"/>
              </a:rPr>
              <a:t>kadama</a:t>
            </a:r>
            <a:r>
              <a:rPr lang="en-US" sz="1400" dirty="0">
                <a:solidFill>
                  <a:schemeClr val="tx1"/>
                </a:solidFill>
                <a:latin typeface="Roboto"/>
              </a:rPr>
              <a:t> i </a:t>
            </a:r>
            <a:r>
              <a:rPr lang="en-US" sz="1400" dirty="0" err="1">
                <a:solidFill>
                  <a:schemeClr val="tx1"/>
                </a:solidFill>
                <a:latin typeface="Roboto"/>
              </a:rPr>
              <a:t>centrifugalnim</a:t>
            </a:r>
            <a:r>
              <a:rPr lang="en-US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Roboto"/>
              </a:rPr>
              <a:t>pumpama</a:t>
            </a:r>
            <a:r>
              <a:rPr lang="en-US" sz="1400" dirty="0" smtClean="0">
                <a:solidFill>
                  <a:schemeClr val="tx1"/>
                </a:solidFill>
                <a:latin typeface="Roboto"/>
              </a:rPr>
              <a:t>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32" name="Ravni poveznik 31"/>
          <p:cNvCxnSpPr/>
          <p:nvPr/>
        </p:nvCxnSpPr>
        <p:spPr>
          <a:xfrm flipH="1">
            <a:off x="6695726" y="4283868"/>
            <a:ext cx="3584" cy="182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Naslov 1"/>
          <p:cNvSpPr txBox="1">
            <a:spLocks/>
          </p:cNvSpPr>
          <p:nvPr/>
        </p:nvSpPr>
        <p:spPr>
          <a:xfrm>
            <a:off x="6800017" y="4311036"/>
            <a:ext cx="1186311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Pumpe za gorivo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idealni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za primjenu u pumpama za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gorivo i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filterima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ulja.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34" name="Ravni poveznik 33"/>
          <p:cNvCxnSpPr/>
          <p:nvPr/>
        </p:nvCxnSpPr>
        <p:spPr>
          <a:xfrm>
            <a:off x="7986328" y="4283868"/>
            <a:ext cx="1815" cy="182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Naslov 1"/>
          <p:cNvSpPr txBox="1">
            <a:spLocks/>
          </p:cNvSpPr>
          <p:nvPr/>
        </p:nvSpPr>
        <p:spPr>
          <a:xfrm>
            <a:off x="8049414" y="4307735"/>
            <a:ext cx="1186311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Pumpe sa spojnicama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idealni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za izravno spojene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pumpe.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36" name="Ravni poveznik 35"/>
          <p:cNvCxnSpPr/>
          <p:nvPr/>
        </p:nvCxnSpPr>
        <p:spPr>
          <a:xfrm flipH="1">
            <a:off x="9235725" y="4283868"/>
            <a:ext cx="1" cy="1821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Naslov 1"/>
          <p:cNvSpPr txBox="1">
            <a:spLocks/>
          </p:cNvSpPr>
          <p:nvPr/>
        </p:nvSpPr>
        <p:spPr>
          <a:xfrm>
            <a:off x="9296996" y="4283627"/>
            <a:ext cx="257704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Potopne pumpe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motor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za primjenu u potopnim pumpama, cisternama, kanalizaciji i odvodnji oborinskih voda,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postrojenjima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za pročišćavanje otpadnih voda i čišćenju spremnika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 vode. 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43" name="Slika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14" y="5205779"/>
            <a:ext cx="1589508" cy="1589508"/>
          </a:xfrm>
          <a:prstGeom prst="rect">
            <a:avLst/>
          </a:prstGeom>
        </p:spPr>
      </p:pic>
      <p:pic>
        <p:nvPicPr>
          <p:cNvPr id="49" name="Slika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33" y="5224462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64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sp>
        <p:nvSpPr>
          <p:cNvPr id="6" name="Naslov 1"/>
          <p:cNvSpPr txBox="1">
            <a:spLocks/>
          </p:cNvSpPr>
          <p:nvPr/>
        </p:nvSpPr>
        <p:spPr>
          <a:xfrm>
            <a:off x="313244" y="3334834"/>
            <a:ext cx="2125156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VENTILATORI</a:t>
            </a:r>
          </a:p>
          <a:p>
            <a:endParaRPr lang="hr-HR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WECM, zračna zavjesa, ventilatori za perad, IP21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  <a:p>
            <a:endParaRPr lang="hr-H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313244" y="1638300"/>
            <a:ext cx="2315656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KLIMA UREĐAJI</a:t>
            </a:r>
          </a:p>
          <a:p>
            <a:endParaRPr lang="hr-HR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Sobni klima uređaji, „</a:t>
            </a:r>
            <a:r>
              <a:rPr lang="hr-HR" sz="1600" dirty="0" err="1" smtClean="0">
                <a:solidFill>
                  <a:schemeClr val="tx1"/>
                </a:solidFill>
                <a:latin typeface="Roboto"/>
              </a:rPr>
              <a:t>split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” klima uređaji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JEDNOFAZNI ELEKTRIČNI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trelica udesno 13"/>
          <p:cNvSpPr/>
          <p:nvPr/>
        </p:nvSpPr>
        <p:spPr>
          <a:xfrm>
            <a:off x="2628900" y="1909762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Naslov 1"/>
          <p:cNvSpPr txBox="1">
            <a:spLocks/>
          </p:cNvSpPr>
          <p:nvPr/>
        </p:nvSpPr>
        <p:spPr>
          <a:xfrm>
            <a:off x="3398066" y="1640681"/>
            <a:ext cx="3517084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Sobni klima uređaji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posebno dizajniran za primjenu na prozorskim klima uređajima. Osigurava maksimalnu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fleksibilnost i vrhunske performanse.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7" name="Ravni poveznik 16"/>
          <p:cNvCxnSpPr/>
          <p:nvPr/>
        </p:nvCxnSpPr>
        <p:spPr>
          <a:xfrm>
            <a:off x="6810904" y="163830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Naslov 1"/>
          <p:cNvSpPr txBox="1">
            <a:spLocks/>
          </p:cNvSpPr>
          <p:nvPr/>
        </p:nvSpPr>
        <p:spPr>
          <a:xfrm>
            <a:off x="6915150" y="1638300"/>
            <a:ext cx="2465919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„Split” klima uređaji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– kondenzatori i isparivači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82" y="857376"/>
            <a:ext cx="2748921" cy="2748921"/>
          </a:xfrm>
          <a:prstGeom prst="rect">
            <a:avLst/>
          </a:prstGeom>
        </p:spPr>
      </p:pic>
      <p:sp>
        <p:nvSpPr>
          <p:cNvPr id="20" name="Strelica udesno 19"/>
          <p:cNvSpPr/>
          <p:nvPr/>
        </p:nvSpPr>
        <p:spPr>
          <a:xfrm>
            <a:off x="2628900" y="4112418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Naslov 1"/>
          <p:cNvSpPr txBox="1">
            <a:spLocks/>
          </p:cNvSpPr>
          <p:nvPr/>
        </p:nvSpPr>
        <p:spPr>
          <a:xfrm>
            <a:off x="3399488" y="3787271"/>
            <a:ext cx="259702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WECM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elektronički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komutirani motor jednostavno je i učinkovito rješenje za aplikacije koje se kreću u zraku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i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zahtijevaju podešavanje brzine.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22" name="Ravni poveznik 21"/>
          <p:cNvCxnSpPr/>
          <p:nvPr/>
        </p:nvCxnSpPr>
        <p:spPr>
          <a:xfrm>
            <a:off x="5925584" y="3730122"/>
            <a:ext cx="10814" cy="137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Naslov 1"/>
          <p:cNvSpPr txBox="1">
            <a:spLocks/>
          </p:cNvSpPr>
          <p:nvPr/>
        </p:nvSpPr>
        <p:spPr>
          <a:xfrm>
            <a:off x="5998633" y="3732512"/>
            <a:ext cx="171384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Zračna zavjesa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monofazni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motor za primjenu u zračnim zavjesama.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28" name="Ravni poveznik 27"/>
          <p:cNvCxnSpPr/>
          <p:nvPr/>
        </p:nvCxnSpPr>
        <p:spPr>
          <a:xfrm flipH="1">
            <a:off x="7615895" y="3730123"/>
            <a:ext cx="3451" cy="1375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Naslov 1"/>
          <p:cNvSpPr txBox="1">
            <a:spLocks/>
          </p:cNvSpPr>
          <p:nvPr/>
        </p:nvSpPr>
        <p:spPr>
          <a:xfrm>
            <a:off x="7714596" y="3755017"/>
            <a:ext cx="1545043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Ventilatori za perad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s okvirom od čelične ploče za opću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uporabu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31" name="Naslov 1"/>
          <p:cNvSpPr txBox="1">
            <a:spLocks/>
          </p:cNvSpPr>
          <p:nvPr/>
        </p:nvSpPr>
        <p:spPr>
          <a:xfrm>
            <a:off x="9277607" y="3760864"/>
            <a:ext cx="241076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IP21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motor s okvirom od čelične ploče razvijen za mnoge različite primjene s maksimalnim performansama i ekonomičnosti.</a:t>
            </a:r>
          </a:p>
        </p:txBody>
      </p:sp>
      <p:cxnSp>
        <p:nvCxnSpPr>
          <p:cNvPr id="36" name="Ravni poveznik 35"/>
          <p:cNvCxnSpPr/>
          <p:nvPr/>
        </p:nvCxnSpPr>
        <p:spPr>
          <a:xfrm flipH="1">
            <a:off x="9233157" y="3721679"/>
            <a:ext cx="3451" cy="1375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Slika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91" y="4847167"/>
            <a:ext cx="2028083" cy="2028083"/>
          </a:xfrm>
          <a:prstGeom prst="rect">
            <a:avLst/>
          </a:prstGeom>
        </p:spPr>
      </p:pic>
      <p:pic>
        <p:nvPicPr>
          <p:cNvPr id="38" name="Slika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27" y="4710014"/>
            <a:ext cx="2302388" cy="230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52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>
          <a:xfrm>
            <a:off x="313244" y="4419600"/>
            <a:ext cx="1719877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KOMPRESORI</a:t>
            </a:r>
          </a:p>
          <a:p>
            <a:endParaRPr lang="hr-H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IP21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230905" y="1630396"/>
            <a:ext cx="3396509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PERILICE I SUŠILICE ODJEĆE</a:t>
            </a:r>
          </a:p>
          <a:p>
            <a:endParaRPr lang="hr-H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Automatske perilice, poluautomatske perilice, centrifuga, sušilice.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JEDNOFAZNI ELEKTRIČNI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trelica udesno 7"/>
          <p:cNvSpPr/>
          <p:nvPr/>
        </p:nvSpPr>
        <p:spPr>
          <a:xfrm>
            <a:off x="2189669" y="4691062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3003443" y="4419600"/>
            <a:ext cx="343866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IP21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motor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s okvirom od čelične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ploče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razvijen za mnoge različite primjene s maksimalnim performansama i ekonomičnosti.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0" name="Strelica udesno 9"/>
          <p:cNvSpPr/>
          <p:nvPr/>
        </p:nvSpPr>
        <p:spPr>
          <a:xfrm>
            <a:off x="3627414" y="2059020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4365518" y="1813321"/>
            <a:ext cx="182573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Automatske perilice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monofazni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motor posebno razvijen za primjenu na automatskim perilicama rublja.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2" name="Ravni poveznik 11"/>
          <p:cNvCxnSpPr/>
          <p:nvPr/>
        </p:nvCxnSpPr>
        <p:spPr>
          <a:xfrm>
            <a:off x="6276975" y="1813321"/>
            <a:ext cx="0" cy="141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Naslov 1"/>
          <p:cNvSpPr txBox="1">
            <a:spLocks/>
          </p:cNvSpPr>
          <p:nvPr/>
        </p:nvSpPr>
        <p:spPr>
          <a:xfrm>
            <a:off x="6361889" y="1813321"/>
            <a:ext cx="1924861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Polutomatske</a:t>
            </a: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perilice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monofazni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motor posebno razvijen za primjenu na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poluautomatskim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perilicama rublja.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5" name="Ravni poveznik 14"/>
          <p:cNvCxnSpPr/>
          <p:nvPr/>
        </p:nvCxnSpPr>
        <p:spPr>
          <a:xfrm>
            <a:off x="8210550" y="1738362"/>
            <a:ext cx="0" cy="1431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slov 1"/>
          <p:cNvSpPr txBox="1">
            <a:spLocks/>
          </p:cNvSpPr>
          <p:nvPr/>
        </p:nvSpPr>
        <p:spPr>
          <a:xfrm>
            <a:off x="8268512" y="1807367"/>
            <a:ext cx="195181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Centrifuga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-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primjenu koja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zahtijeva visok nazivni moment, maksimalnu učinkovitost 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pouzdanost.</a:t>
            </a:r>
          </a:p>
        </p:txBody>
      </p:sp>
      <p:cxnSp>
        <p:nvCxnSpPr>
          <p:cNvPr id="19" name="Ravni poveznik 18"/>
          <p:cNvCxnSpPr/>
          <p:nvPr/>
        </p:nvCxnSpPr>
        <p:spPr>
          <a:xfrm>
            <a:off x="10220324" y="1754600"/>
            <a:ext cx="0" cy="141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Naslov 1"/>
          <p:cNvSpPr txBox="1">
            <a:spLocks/>
          </p:cNvSpPr>
          <p:nvPr/>
        </p:nvSpPr>
        <p:spPr>
          <a:xfrm>
            <a:off x="10240188" y="1789939"/>
            <a:ext cx="1161237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Sušilice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– monofazni motor razvijen za primjenu na sušilicama.</a:t>
            </a:r>
          </a:p>
        </p:txBody>
      </p:sp>
      <p:pic>
        <p:nvPicPr>
          <p:cNvPr id="21" name="Slika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912" y="-226979"/>
            <a:ext cx="2400300" cy="2400300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9" y="3888528"/>
            <a:ext cx="2028083" cy="2028083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24" name="Slika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7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846" y="883934"/>
            <a:ext cx="2291625" cy="2291625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313244" y="1508849"/>
            <a:ext cx="2875490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PROCESORI HRANE</a:t>
            </a:r>
          </a:p>
          <a:p>
            <a:endParaRPr lang="hr-H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Procesori hrane / rezači, strojevi za mužu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13244" y="3529012"/>
            <a:ext cx="2875490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SPECIJALNE SVRHE</a:t>
            </a:r>
          </a:p>
          <a:p>
            <a:endParaRPr lang="hr-HR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Motori za roštilj, jet pumpe, kosilice, elektronska vrata, </a:t>
            </a:r>
            <a:r>
              <a:rPr lang="hr-HR" sz="1600" dirty="0" err="1" smtClean="0">
                <a:solidFill>
                  <a:schemeClr val="tx1"/>
                </a:solidFill>
                <a:latin typeface="Roboto"/>
              </a:rPr>
              <a:t>mješalice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za  cement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JEDNOFAZNI ELEKTRIČNI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relica udesno 5"/>
          <p:cNvSpPr/>
          <p:nvPr/>
        </p:nvSpPr>
        <p:spPr>
          <a:xfrm>
            <a:off x="3188734" y="1854130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sp>
        <p:nvSpPr>
          <p:cNvPr id="9" name="Naslov 1"/>
          <p:cNvSpPr txBox="1">
            <a:spLocks/>
          </p:cNvSpPr>
          <p:nvPr/>
        </p:nvSpPr>
        <p:spPr>
          <a:xfrm>
            <a:off x="4041668" y="1431241"/>
            <a:ext cx="182573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Procesori hrane / rezači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– posebna linija motora za procesore i rezače hrane.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867400" y="1321920"/>
            <a:ext cx="0" cy="141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slov 1"/>
          <p:cNvSpPr txBox="1">
            <a:spLocks/>
          </p:cNvSpPr>
          <p:nvPr/>
        </p:nvSpPr>
        <p:spPr>
          <a:xfrm>
            <a:off x="6048124" y="1431241"/>
            <a:ext cx="202907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Strojevi za mužu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vrlo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pouzdan i isplativ motor, namijenjen za korištenje u strojevima za mužnju.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98" y="581723"/>
            <a:ext cx="2924846" cy="2924846"/>
          </a:xfrm>
          <a:prstGeom prst="rect">
            <a:avLst/>
          </a:prstGeom>
        </p:spPr>
      </p:pic>
      <p:sp>
        <p:nvSpPr>
          <p:cNvPr id="14" name="Strelica udesno 13"/>
          <p:cNvSpPr/>
          <p:nvPr/>
        </p:nvSpPr>
        <p:spPr>
          <a:xfrm>
            <a:off x="3188734" y="4188598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Naslov 1"/>
          <p:cNvSpPr txBox="1">
            <a:spLocks/>
          </p:cNvSpPr>
          <p:nvPr/>
        </p:nvSpPr>
        <p:spPr>
          <a:xfrm>
            <a:off x="4173041" y="3721873"/>
            <a:ext cx="152309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Motori za roštilj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– </a:t>
            </a:r>
            <a:r>
              <a:rPr lang="hr-HR" sz="1400" dirty="0" err="1" smtClean="0">
                <a:solidFill>
                  <a:schemeClr val="tx1"/>
                </a:solidFill>
                <a:latin typeface="Roboto"/>
              </a:rPr>
              <a:t>samoventilirani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motor za primjenu u rotirajućem roštilju.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6" name="Ravni poveznik 15"/>
          <p:cNvCxnSpPr/>
          <p:nvPr/>
        </p:nvCxnSpPr>
        <p:spPr>
          <a:xfrm>
            <a:off x="5803669" y="3678415"/>
            <a:ext cx="0" cy="141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slov 1"/>
          <p:cNvSpPr txBox="1">
            <a:spLocks/>
          </p:cNvSpPr>
          <p:nvPr/>
        </p:nvSpPr>
        <p:spPr>
          <a:xfrm>
            <a:off x="5879017" y="3721873"/>
            <a:ext cx="169387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Jet pumpe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– monofazni i trofazni motori za profesionalnu i generalnu uporabu.</a:t>
            </a:r>
          </a:p>
        </p:txBody>
      </p:sp>
      <p:cxnSp>
        <p:nvCxnSpPr>
          <p:cNvPr id="18" name="Ravni poveznik 17"/>
          <p:cNvCxnSpPr/>
          <p:nvPr/>
        </p:nvCxnSpPr>
        <p:spPr>
          <a:xfrm>
            <a:off x="7512531" y="3678415"/>
            <a:ext cx="0" cy="141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Naslov 1"/>
          <p:cNvSpPr txBox="1">
            <a:spLocks/>
          </p:cNvSpPr>
          <p:nvPr/>
        </p:nvSpPr>
        <p:spPr>
          <a:xfrm>
            <a:off x="7572895" y="3721873"/>
            <a:ext cx="182573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Kosilice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monofazni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motor s kočnicom posebno dizajniran za primjenu na strojevima za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žetvu.</a:t>
            </a:r>
          </a:p>
        </p:txBody>
      </p:sp>
      <p:cxnSp>
        <p:nvCxnSpPr>
          <p:cNvPr id="20" name="Ravni poveznik 19"/>
          <p:cNvCxnSpPr/>
          <p:nvPr/>
        </p:nvCxnSpPr>
        <p:spPr>
          <a:xfrm>
            <a:off x="9373353" y="3678415"/>
            <a:ext cx="0" cy="141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Naslov 1"/>
          <p:cNvSpPr txBox="1">
            <a:spLocks/>
          </p:cNvSpPr>
          <p:nvPr/>
        </p:nvSpPr>
        <p:spPr>
          <a:xfrm>
            <a:off x="9458990" y="3721873"/>
            <a:ext cx="163018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Elektronska vrata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–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elektronički </a:t>
            </a:r>
            <a:r>
              <a:rPr lang="pl-PL" sz="1400" dirty="0">
                <a:solidFill>
                  <a:schemeClr val="tx1"/>
                </a:solidFill>
                <a:latin typeface="Roboto"/>
              </a:rPr>
              <a:t>motor za </a:t>
            </a:r>
            <a:r>
              <a:rPr lang="pl-PL" sz="1400" dirty="0" smtClean="0">
                <a:solidFill>
                  <a:schemeClr val="tx1"/>
                </a:solidFill>
                <a:latin typeface="Roboto"/>
              </a:rPr>
              <a:t>elektronska vrata.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22" name="Naslov 1"/>
          <p:cNvSpPr txBox="1">
            <a:spLocks/>
          </p:cNvSpPr>
          <p:nvPr/>
        </p:nvSpPr>
        <p:spPr>
          <a:xfrm>
            <a:off x="4158334" y="5237561"/>
            <a:ext cx="391886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Mješalice</a:t>
            </a: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za cement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namjenski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motor visoke pouzdanosti za primjenu u </a:t>
            </a:r>
            <a:r>
              <a:rPr lang="hr-HR" sz="1400" dirty="0" err="1">
                <a:solidFill>
                  <a:schemeClr val="tx1"/>
                </a:solidFill>
                <a:latin typeface="Roboto"/>
              </a:rPr>
              <a:t>mješalicama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za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cement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.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Podnosi pad napona u električnoj mreži i ima veliku izdržljivost. </a:t>
            </a:r>
            <a:endParaRPr lang="hr-HR" sz="1400" dirty="0" smtClean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5" y="4992487"/>
            <a:ext cx="1931371" cy="1931371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82" y="5121367"/>
            <a:ext cx="1621652" cy="16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5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TROFAZNI ELEKTRIČNI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13244" y="1514474"/>
            <a:ext cx="2875490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GENERALNA UPORABA</a:t>
            </a:r>
          </a:p>
          <a:p>
            <a:endParaRPr lang="hr-HR" sz="1600" dirty="0" smtClean="0">
              <a:solidFill>
                <a:schemeClr val="tx1"/>
              </a:solidFill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W12, W22, W50, HGF, W22 BRAKE, valjani čelik, visoki okretni moment, visoka brzina, hlađenje vodom, </a:t>
            </a:r>
            <a:r>
              <a:rPr lang="hr-HR" sz="1600" dirty="0" err="1" smtClean="0">
                <a:solidFill>
                  <a:schemeClr val="tx1"/>
                </a:solidFill>
                <a:latin typeface="Roboto"/>
              </a:rPr>
              <a:t>master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linija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  <p:sp>
        <p:nvSpPr>
          <p:cNvPr id="7" name="Naslov 1"/>
          <p:cNvSpPr txBox="1">
            <a:spLocks/>
          </p:cNvSpPr>
          <p:nvPr/>
        </p:nvSpPr>
        <p:spPr>
          <a:xfrm>
            <a:off x="3809791" y="2068612"/>
            <a:ext cx="187536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W12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linija razvijena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kako bi ponudila svestranost i učinkovitost. 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sp>
        <p:nvSpPr>
          <p:cNvPr id="8" name="Strelica udesno 7"/>
          <p:cNvSpPr/>
          <p:nvPr/>
        </p:nvSpPr>
        <p:spPr>
          <a:xfrm>
            <a:off x="3072356" y="2300287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9" name="Ravni poveznik 8"/>
          <p:cNvCxnSpPr/>
          <p:nvPr/>
        </p:nvCxnSpPr>
        <p:spPr>
          <a:xfrm>
            <a:off x="5685155" y="1926431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slov 1"/>
          <p:cNvSpPr txBox="1">
            <a:spLocks/>
          </p:cNvSpPr>
          <p:nvPr/>
        </p:nvSpPr>
        <p:spPr>
          <a:xfrm>
            <a:off x="5765365" y="2068612"/>
            <a:ext cx="3104190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W22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motori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dizajnirani da ponude ne samo značajno nižu potrošnju energije, već i nižu buku i vibracije, veću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pouzdanost 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lakše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održavanje.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1" name="Ravni poveznik 10"/>
          <p:cNvCxnSpPr/>
          <p:nvPr/>
        </p:nvCxnSpPr>
        <p:spPr>
          <a:xfrm>
            <a:off x="8861241" y="1913051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slov 1"/>
          <p:cNvSpPr txBox="1">
            <a:spLocks/>
          </p:cNvSpPr>
          <p:nvPr/>
        </p:nvSpPr>
        <p:spPr>
          <a:xfrm>
            <a:off x="8949763" y="2068612"/>
            <a:ext cx="3015667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W50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otori dizajnirani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 industrijsku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primjenu, osiguravaju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izvrsne performanse i pouzdanost 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najzahtjevnijim uvjetima.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3809790" y="3309934"/>
            <a:ext cx="187536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HGF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– motori koji se ističu zbog visokih performansi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niskih troškova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održavanja.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cxnSp>
        <p:nvCxnSpPr>
          <p:cNvPr id="14" name="Ravni poveznik 13"/>
          <p:cNvCxnSpPr/>
          <p:nvPr/>
        </p:nvCxnSpPr>
        <p:spPr>
          <a:xfrm>
            <a:off x="5685155" y="3279536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slov 1"/>
          <p:cNvSpPr txBox="1">
            <a:spLocks/>
          </p:cNvSpPr>
          <p:nvPr/>
        </p:nvSpPr>
        <p:spPr>
          <a:xfrm>
            <a:off x="5741506" y="3309934"/>
            <a:ext cx="3144547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W22 BRAKE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–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 idealan 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 primjene u kojima su trenutačno, točno i sigurno zaustavljanje, kontrola položaja i ušteda energije neophodni.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6" name="Ravni poveznik 15"/>
          <p:cNvCxnSpPr/>
          <p:nvPr/>
        </p:nvCxnSpPr>
        <p:spPr>
          <a:xfrm>
            <a:off x="8861240" y="3323660"/>
            <a:ext cx="1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slov 1"/>
          <p:cNvSpPr txBox="1">
            <a:spLocks/>
          </p:cNvSpPr>
          <p:nvPr/>
        </p:nvSpPr>
        <p:spPr>
          <a:xfrm>
            <a:off x="8949763" y="3323660"/>
            <a:ext cx="3120688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Valjani čelik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–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s okvirom od čelične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ploče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 opću upotrebu, razvijen za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maksimalnu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učinkovitost i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ekonomičnost.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3809790" y="4551256"/>
            <a:ext cx="187536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Visoki okretni moment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–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ovi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posebni motori imaju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visoki okretni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moment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kakav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zahtijevaju pumpne jedinice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na uljnim iskopima.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9" name="Ravni poveznik 18"/>
          <p:cNvCxnSpPr/>
          <p:nvPr/>
        </p:nvCxnSpPr>
        <p:spPr>
          <a:xfrm>
            <a:off x="5685154" y="4632735"/>
            <a:ext cx="1" cy="16593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Naslov 1"/>
          <p:cNvSpPr txBox="1">
            <a:spLocks/>
          </p:cNvSpPr>
          <p:nvPr/>
        </p:nvSpPr>
        <p:spPr>
          <a:xfrm>
            <a:off x="5769472" y="4551256"/>
            <a:ext cx="3140440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Visoka brzina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–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velike brzine koji nude visoke performanse i dug životni vijek.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22" name="Ravni poveznik 21"/>
          <p:cNvCxnSpPr/>
          <p:nvPr/>
        </p:nvCxnSpPr>
        <p:spPr>
          <a:xfrm>
            <a:off x="8861240" y="4632735"/>
            <a:ext cx="0" cy="16080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Naslov 1"/>
          <p:cNvSpPr txBox="1">
            <a:spLocks/>
          </p:cNvSpPr>
          <p:nvPr/>
        </p:nvSpPr>
        <p:spPr>
          <a:xfrm>
            <a:off x="8949763" y="4551256"/>
            <a:ext cx="3140440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Hlađenje vodom (WGM 20)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–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motori s vodenim hlađenjem mogu se koristiti u raznim primjenama i uglavnom se preporučuju tamo gdje je potrebno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smanjenje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razine buke.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25" name="Naslov 1"/>
          <p:cNvSpPr txBox="1">
            <a:spLocks/>
          </p:cNvSpPr>
          <p:nvPr/>
        </p:nvSpPr>
        <p:spPr>
          <a:xfrm>
            <a:off x="633705" y="4166010"/>
            <a:ext cx="2151059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Master linija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–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Master linije ističu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se zbog fleksibilnosti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svog električnog i mehaničkog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dizajna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26" name="Strelica udesno 25"/>
          <p:cNvSpPr/>
          <p:nvPr/>
        </p:nvSpPr>
        <p:spPr>
          <a:xfrm rot="5400000">
            <a:off x="1182977" y="3592741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7" name="Slika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783" y="-128683"/>
            <a:ext cx="2375196" cy="2375196"/>
          </a:xfrm>
          <a:prstGeom prst="rect">
            <a:avLst/>
          </a:prstGeom>
        </p:spPr>
      </p:pic>
      <p:pic>
        <p:nvPicPr>
          <p:cNvPr id="28" name="Slika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251" y="4896196"/>
            <a:ext cx="2185603" cy="21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314" y="4685020"/>
            <a:ext cx="1670666" cy="1670666"/>
          </a:xfrm>
          <a:prstGeom prst="rect">
            <a:avLst/>
          </a:prstGeom>
        </p:spPr>
      </p:pic>
      <p:sp>
        <p:nvSpPr>
          <p:cNvPr id="3" name="Naslov 1"/>
          <p:cNvSpPr txBox="1">
            <a:spLocks/>
          </p:cNvSpPr>
          <p:nvPr/>
        </p:nvSpPr>
        <p:spPr>
          <a:xfrm>
            <a:off x="313244" y="435767"/>
            <a:ext cx="8596668" cy="6381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TROFAZNI ELEKTRIČNI MOTORI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>
          <a:xfrm>
            <a:off x="313244" y="1514474"/>
            <a:ext cx="3103288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ENERGETSKA UČINKOVITOST</a:t>
            </a:r>
          </a:p>
          <a:p>
            <a:endParaRPr lang="hr-HR" sz="1600" dirty="0" smtClean="0">
              <a:solidFill>
                <a:schemeClr val="tx1"/>
              </a:solidFill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WECM, W22 Magnet, W22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5" name="Strelica udesno 4"/>
          <p:cNvSpPr/>
          <p:nvPr/>
        </p:nvSpPr>
        <p:spPr>
          <a:xfrm>
            <a:off x="3178239" y="1759494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3925785" y="1490413"/>
            <a:ext cx="301167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WECM -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elektronički komutirani motor jednostavno je i učinkovito rješenje za aplikacije koje se kreću u zraku koje zahtijevaju podešavanje brzine.</a:t>
            </a:r>
          </a:p>
          <a:p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73240" y="1281684"/>
            <a:ext cx="0" cy="141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Naslov 1"/>
          <p:cNvSpPr txBox="1">
            <a:spLocks/>
          </p:cNvSpPr>
          <p:nvPr/>
        </p:nvSpPr>
        <p:spPr>
          <a:xfrm>
            <a:off x="6937460" y="1490413"/>
            <a:ext cx="213172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W22 </a:t>
            </a: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Magnet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- sinkroni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motori s trajnim visokoučinkovitim magnetima unutar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rotora.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9000455" y="1490413"/>
            <a:ext cx="2737116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W22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 - motori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dizajnirani da ponude ne samo značajno nižu potrošnju energije, već i nižu buku i vibracije, veću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pouzdanost i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lakše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održavanje.</a:t>
            </a:r>
            <a:endParaRPr lang="hr-HR" sz="1600" dirty="0" smtClean="0">
              <a:solidFill>
                <a:schemeClr val="tx1"/>
              </a:solidFill>
              <a:latin typeface="Roboto"/>
            </a:endParaRPr>
          </a:p>
        </p:txBody>
      </p:sp>
      <p:cxnSp>
        <p:nvCxnSpPr>
          <p:cNvPr id="10" name="Ravni poveznik 9"/>
          <p:cNvCxnSpPr/>
          <p:nvPr/>
        </p:nvCxnSpPr>
        <p:spPr>
          <a:xfrm>
            <a:off x="8936236" y="1239438"/>
            <a:ext cx="0" cy="1415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Naslov 1"/>
          <p:cNvSpPr txBox="1">
            <a:spLocks/>
          </p:cNvSpPr>
          <p:nvPr/>
        </p:nvSpPr>
        <p:spPr>
          <a:xfrm>
            <a:off x="403564" y="4127442"/>
            <a:ext cx="3103288" cy="54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HAZARDNE LOKACIJE</a:t>
            </a:r>
          </a:p>
          <a:p>
            <a:endParaRPr lang="hr-HR" sz="1600" dirty="0" smtClean="0">
              <a:solidFill>
                <a:schemeClr val="tx1"/>
              </a:solidFill>
              <a:latin typeface="Roboto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Ex-</a:t>
            </a:r>
            <a:r>
              <a:rPr lang="hr-HR" sz="1600" dirty="0" err="1" smtClean="0">
                <a:solidFill>
                  <a:schemeClr val="tx1"/>
                </a:solidFill>
                <a:latin typeface="Roboto"/>
              </a:rPr>
              <a:t>db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, visoka sigurnost, otpornost na paljenje prašine</a:t>
            </a:r>
            <a:endParaRPr lang="hr-HR" sz="1600" dirty="0">
              <a:solidFill>
                <a:schemeClr val="tx1"/>
              </a:solidFill>
              <a:latin typeface="Roboto"/>
            </a:endParaRPr>
          </a:p>
        </p:txBody>
      </p:sp>
      <p:sp>
        <p:nvSpPr>
          <p:cNvPr id="12" name="Strelica udesno 11"/>
          <p:cNvSpPr/>
          <p:nvPr/>
        </p:nvSpPr>
        <p:spPr>
          <a:xfrm>
            <a:off x="3178239" y="4389660"/>
            <a:ext cx="657226" cy="395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Naslov 1"/>
          <p:cNvSpPr txBox="1">
            <a:spLocks/>
          </p:cNvSpPr>
          <p:nvPr/>
        </p:nvSpPr>
        <p:spPr>
          <a:xfrm>
            <a:off x="3925785" y="4318223"/>
            <a:ext cx="3011675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Ex-</a:t>
            </a:r>
            <a:r>
              <a:rPr lang="hr-HR" sz="1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db</a:t>
            </a:r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 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motori prigodni za rad u okolinama gdje prijeti opasnost od eksplozije, otporni na plamen. </a:t>
            </a:r>
            <a:endParaRPr lang="hr-HR" sz="1400" dirty="0">
              <a:solidFill>
                <a:schemeClr val="tx1"/>
              </a:solidFill>
              <a:latin typeface="Roboto"/>
            </a:endParaRPr>
          </a:p>
          <a:p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cxnSp>
        <p:nvCxnSpPr>
          <p:cNvPr id="14" name="Ravni poveznik 13"/>
          <p:cNvCxnSpPr/>
          <p:nvPr/>
        </p:nvCxnSpPr>
        <p:spPr>
          <a:xfrm>
            <a:off x="6846916" y="4203642"/>
            <a:ext cx="0" cy="11303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Naslov 1"/>
          <p:cNvSpPr txBox="1">
            <a:spLocks/>
          </p:cNvSpPr>
          <p:nvPr/>
        </p:nvSpPr>
        <p:spPr>
          <a:xfrm>
            <a:off x="6937459" y="4318223"/>
            <a:ext cx="324952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Visoka sigurnost 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motori prigodni za rad u teškim uvjetima zbog svoje izdržljivosti i u opasnim situacijama.</a:t>
            </a:r>
            <a:endParaRPr lang="hr-HR" sz="1400" dirty="0">
              <a:solidFill>
                <a:schemeClr val="tx1"/>
              </a:solidFill>
              <a:latin typeface="Roboto"/>
            </a:endParaRPr>
          </a:p>
          <a:p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sp>
        <p:nvSpPr>
          <p:cNvPr id="18" name="Naslov 1"/>
          <p:cNvSpPr txBox="1">
            <a:spLocks/>
          </p:cNvSpPr>
          <p:nvPr/>
        </p:nvSpPr>
        <p:spPr>
          <a:xfrm>
            <a:off x="3925785" y="5518026"/>
            <a:ext cx="4386942" cy="933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/>
              </a:rPr>
              <a:t>Otpornost na paljenje prašine – </a:t>
            </a:r>
            <a:r>
              <a:rPr lang="hr-HR" sz="1400" dirty="0" smtClean="0">
                <a:solidFill>
                  <a:schemeClr val="tx1"/>
                </a:solidFill>
                <a:latin typeface="Roboto"/>
              </a:rPr>
              <a:t>motori koji nude </a:t>
            </a:r>
            <a:r>
              <a:rPr lang="hr-HR" sz="1400" dirty="0">
                <a:solidFill>
                  <a:schemeClr val="tx1"/>
                </a:solidFill>
                <a:latin typeface="Roboto"/>
              </a:rPr>
              <a:t>pouzdanost i sigurnost u prisutnosti zapaljive prašine u suspenziji ili u slojevima (do 5 mm) i u skladu su sa zahtjevima N-2919.</a:t>
            </a:r>
            <a:r>
              <a:rPr lang="hr-HR" sz="1600" dirty="0" smtClean="0">
                <a:solidFill>
                  <a:schemeClr val="tx1"/>
                </a:solidFill>
                <a:latin typeface="Roboto"/>
              </a:rPr>
              <a:t>  </a:t>
            </a:r>
          </a:p>
        </p:txBody>
      </p:sp>
      <p:pic>
        <p:nvPicPr>
          <p:cNvPr id="19" name="Slika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51" y="4768820"/>
            <a:ext cx="1607309" cy="1607309"/>
          </a:xfrm>
          <a:prstGeom prst="rect">
            <a:avLst/>
          </a:prstGeom>
        </p:spPr>
      </p:pic>
      <p:pic>
        <p:nvPicPr>
          <p:cNvPr id="21" name="Slika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28" y="2162559"/>
            <a:ext cx="2302388" cy="2302388"/>
          </a:xfrm>
          <a:prstGeom prst="rect">
            <a:avLst/>
          </a:prstGeom>
        </p:spPr>
      </p:pic>
      <p:pic>
        <p:nvPicPr>
          <p:cNvPr id="22" name="Slika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86" y="2367629"/>
            <a:ext cx="2150966" cy="2150966"/>
          </a:xfrm>
          <a:prstGeom prst="rect">
            <a:avLst/>
          </a:prstGeom>
        </p:spPr>
      </p:pic>
      <p:pic>
        <p:nvPicPr>
          <p:cNvPr id="23" name="Slika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658" y="2422617"/>
            <a:ext cx="2038709" cy="2038709"/>
          </a:xfrm>
          <a:prstGeom prst="rect">
            <a:avLst/>
          </a:prstGeom>
        </p:spPr>
      </p:pic>
      <p:pic>
        <p:nvPicPr>
          <p:cNvPr id="24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124" y="6240826"/>
            <a:ext cx="3332945" cy="461834"/>
          </a:xfrm>
          <a:prstGeom prst="rect">
            <a:avLst/>
          </a:prstGeom>
        </p:spPr>
      </p:pic>
      <p:pic>
        <p:nvPicPr>
          <p:cNvPr id="25" name="Slika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521" y="5846702"/>
            <a:ext cx="2511280" cy="8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146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556</TotalTime>
  <Words>2462</Words>
  <Application>Microsoft Office PowerPoint</Application>
  <PresentationFormat>Široki zaslon</PresentationFormat>
  <Paragraphs>220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Arial</vt:lpstr>
      <vt:lpstr>Roboto</vt:lpstr>
      <vt:lpstr>Trebuchet MS</vt:lpstr>
      <vt:lpstr>Wingdings 3</vt:lpstr>
      <vt:lpstr>Faseta</vt:lpstr>
      <vt:lpstr>ASTRAPROM  – ponosni generalni distributer za WEG Industries</vt:lpstr>
      <vt:lpstr>WEG Industries</vt:lpstr>
      <vt:lpstr>LINIJE ELEKTRO MOTORA</vt:lpstr>
      <vt:lpstr>JEDNOFAZNI ELEKTRIČNI MOTORI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ASTRAPROM – ponosni generalni distributer za WEG Industries</dc:title>
  <dc:creator>Komercijala</dc:creator>
  <cp:lastModifiedBy>Komercijala</cp:lastModifiedBy>
  <cp:revision>86</cp:revision>
  <dcterms:created xsi:type="dcterms:W3CDTF">2022-03-11T11:33:47Z</dcterms:created>
  <dcterms:modified xsi:type="dcterms:W3CDTF">2022-03-15T10:25:03Z</dcterms:modified>
</cp:coreProperties>
</file>